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pitchFamily="18" charset="0"/>
        <a:ea typeface="+mn-ea"/>
        <a:cs typeface="Arial" charset="0"/>
      </a:defRPr>
    </a:lvl1pPr>
    <a:lvl2pPr marL="457200" algn="l" rtl="0" fontAlgn="base">
      <a:spcBef>
        <a:spcPct val="0"/>
      </a:spcBef>
      <a:spcAft>
        <a:spcPct val="0"/>
      </a:spcAft>
      <a:defRPr sz="2400" kern="1200">
        <a:solidFill>
          <a:schemeClr val="tx1"/>
        </a:solidFill>
        <a:latin typeface="Times" pitchFamily="18" charset="0"/>
        <a:ea typeface="+mn-ea"/>
        <a:cs typeface="Arial" charset="0"/>
      </a:defRPr>
    </a:lvl2pPr>
    <a:lvl3pPr marL="914400" algn="l" rtl="0" fontAlgn="base">
      <a:spcBef>
        <a:spcPct val="0"/>
      </a:spcBef>
      <a:spcAft>
        <a:spcPct val="0"/>
      </a:spcAft>
      <a:defRPr sz="2400" kern="1200">
        <a:solidFill>
          <a:schemeClr val="tx1"/>
        </a:solidFill>
        <a:latin typeface="Times" pitchFamily="18" charset="0"/>
        <a:ea typeface="+mn-ea"/>
        <a:cs typeface="Arial" charset="0"/>
      </a:defRPr>
    </a:lvl3pPr>
    <a:lvl4pPr marL="1371600" algn="l" rtl="0" fontAlgn="base">
      <a:spcBef>
        <a:spcPct val="0"/>
      </a:spcBef>
      <a:spcAft>
        <a:spcPct val="0"/>
      </a:spcAft>
      <a:defRPr sz="2400" kern="1200">
        <a:solidFill>
          <a:schemeClr val="tx1"/>
        </a:solidFill>
        <a:latin typeface="Times" pitchFamily="18" charset="0"/>
        <a:ea typeface="+mn-ea"/>
        <a:cs typeface="Arial" charset="0"/>
      </a:defRPr>
    </a:lvl4pPr>
    <a:lvl5pPr marL="1828800" algn="l" rtl="0" fontAlgn="base">
      <a:spcBef>
        <a:spcPct val="0"/>
      </a:spcBef>
      <a:spcAft>
        <a:spcPct val="0"/>
      </a:spcAft>
      <a:defRPr sz="2400" kern="1200">
        <a:solidFill>
          <a:schemeClr val="tx1"/>
        </a:solidFill>
        <a:latin typeface="Times" pitchFamily="18" charset="0"/>
        <a:ea typeface="+mn-ea"/>
        <a:cs typeface="Arial" charset="0"/>
      </a:defRPr>
    </a:lvl5pPr>
    <a:lvl6pPr marL="2286000" algn="l" defTabSz="914400" rtl="0" eaLnBrk="1" latinLnBrk="0" hangingPunct="1">
      <a:defRPr sz="2400" kern="1200">
        <a:solidFill>
          <a:schemeClr val="tx1"/>
        </a:solidFill>
        <a:latin typeface="Times" pitchFamily="18" charset="0"/>
        <a:ea typeface="+mn-ea"/>
        <a:cs typeface="Arial" charset="0"/>
      </a:defRPr>
    </a:lvl6pPr>
    <a:lvl7pPr marL="2743200" algn="l" defTabSz="914400" rtl="0" eaLnBrk="1" latinLnBrk="0" hangingPunct="1">
      <a:defRPr sz="2400" kern="1200">
        <a:solidFill>
          <a:schemeClr val="tx1"/>
        </a:solidFill>
        <a:latin typeface="Times" pitchFamily="18" charset="0"/>
        <a:ea typeface="+mn-ea"/>
        <a:cs typeface="Arial" charset="0"/>
      </a:defRPr>
    </a:lvl7pPr>
    <a:lvl8pPr marL="3200400" algn="l" defTabSz="914400" rtl="0" eaLnBrk="1" latinLnBrk="0" hangingPunct="1">
      <a:defRPr sz="2400" kern="1200">
        <a:solidFill>
          <a:schemeClr val="tx1"/>
        </a:solidFill>
        <a:latin typeface="Times" pitchFamily="18" charset="0"/>
        <a:ea typeface="+mn-ea"/>
        <a:cs typeface="Arial" charset="0"/>
      </a:defRPr>
    </a:lvl8pPr>
    <a:lvl9pPr marL="3657600" algn="l" defTabSz="914400" rtl="0" eaLnBrk="1" latinLnBrk="0" hangingPunct="1">
      <a:defRPr sz="2400" kern="1200">
        <a:solidFill>
          <a:schemeClr val="tx1"/>
        </a:solidFill>
        <a:latin typeface="Times" pitchFamily="18"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C67BB"/>
    <a:srgbClr val="27BADB"/>
    <a:srgbClr val="03042B"/>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34615" autoAdjust="0"/>
    <p:restoredTop sz="91005" autoAdjust="0"/>
  </p:normalViewPr>
  <p:slideViewPr>
    <p:cSldViewPr>
      <p:cViewPr varScale="1">
        <p:scale>
          <a:sx n="67" d="100"/>
          <a:sy n="67" d="100"/>
        </p:scale>
        <p:origin x="-1224" y="-108"/>
      </p:cViewPr>
      <p:guideLst>
        <p:guide orient="horz" pos="2160"/>
        <p:guide pos="2880"/>
      </p:guideLst>
    </p:cSldViewPr>
  </p:slideViewPr>
  <p:outlineViewPr>
    <p:cViewPr>
      <p:scale>
        <a:sx n="33" d="100"/>
        <a:sy n="33" d="100"/>
      </p:scale>
      <p:origin x="0" y="6918"/>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5800" y="2667000"/>
            <a:ext cx="7772400" cy="1143000"/>
          </a:xfrm>
        </p:spPr>
        <p:txBody>
          <a:bodyPr/>
          <a:lstStyle>
            <a:lvl1pPr>
              <a:defRPr/>
            </a:lvl1pPr>
          </a:lstStyle>
          <a:p>
            <a:r>
              <a:rPr lang="en-US" smtClean="0"/>
              <a:t>Click to edit Master title style</a:t>
            </a:r>
            <a:endParaRPr lang="en-US"/>
          </a:p>
        </p:txBody>
      </p:sp>
      <p:sp>
        <p:nvSpPr>
          <p:cNvPr id="2051" name="Rectangle 3"/>
          <p:cNvSpPr>
            <a:spLocks noGrp="1" noChangeArrowheads="1"/>
          </p:cNvSpPr>
          <p:nvPr>
            <p:ph type="subTitle" idx="1"/>
          </p:nvPr>
        </p:nvSpPr>
        <p:spPr>
          <a:xfrm>
            <a:off x="1371600" y="3657600"/>
            <a:ext cx="6400800" cy="1752600"/>
          </a:xfrm>
        </p:spPr>
        <p:txBody>
          <a:bodyPr/>
          <a:lstStyle>
            <a:lvl1pPr marL="0" indent="0" algn="ctr">
              <a:buFontTx/>
              <a:buNone/>
              <a:defRPr/>
            </a:lvl1pPr>
          </a:lstStyle>
          <a:p>
            <a:r>
              <a:rPr lang="en-US" smtClean="0"/>
              <a:t>Click to edit Master subtitle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s-CL"/>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CL"/>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2A9AAAE-6F20-4409-A214-EC8D2E611ABC}" type="slidenum">
              <a:rPr lang="en-US"/>
              <a:pPr>
                <a:defRPr/>
              </a:pPr>
              <a:t>‹Nº›</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s-CL"/>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CL"/>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5A909E11-E3D7-4A22-BAD3-8868940EB9E3}" type="slidenum">
              <a:rPr lang="en-US"/>
              <a:pPr>
                <a:defRPr/>
              </a:pPr>
              <a:t>‹Nº›</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s-CL"/>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CL"/>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E04C822-4BD3-4FBE-A962-BAFB79C7A370}" type="slidenum">
              <a:rPr lang="en-US"/>
              <a:pPr>
                <a:defRPr/>
              </a:pPr>
              <a:t>‹Nº›</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s-CL"/>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E42A252-5543-4C86-929A-554238EFDDAF}" type="slidenum">
              <a:rPr lang="en-US"/>
              <a:pPr>
                <a:defRPr/>
              </a:pPr>
              <a:t>‹Nº›</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s-CL"/>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CL"/>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CL"/>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C7D7FFCB-04F6-4807-BDAC-FC630FD4BAB3}" type="slidenum">
              <a:rPr lang="en-US"/>
              <a:pPr>
                <a:defRPr/>
              </a:pPr>
              <a:t>‹Nº›</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s-CL"/>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CL"/>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CL"/>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EAE41EE7-9936-4E5D-84E8-E204E4F2DE9E}" type="slidenum">
              <a:rPr lang="en-US"/>
              <a:pPr>
                <a:defRPr/>
              </a:pPr>
              <a:t>‹Nº›</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s-CL"/>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0B1AE54C-232A-41D3-ACC3-76028185630C}" type="slidenum">
              <a:rPr lang="en-US"/>
              <a:pPr>
                <a:defRPr/>
              </a:pPr>
              <a:t>‹Nº›</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A543C59A-232C-4A93-9646-26D4385337F0}" type="slidenum">
              <a:rPr lang="en-US"/>
              <a:pPr>
                <a:defRPr/>
              </a:pPr>
              <a:t>‹Nº›</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s-CL"/>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CL"/>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AD861B93-3080-461C-9AEC-483ADDD6E0F3}" type="slidenum">
              <a:rPr lang="en-US"/>
              <a:pPr>
                <a:defRPr/>
              </a:pPr>
              <a:t>‹Nº›</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s-CL"/>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s-CL"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9BD88379-D222-4D54-A17C-426503DC99B4}" type="slidenum">
              <a:rPr lang="en-US"/>
              <a:pPr>
                <a:defRPr/>
              </a:pPr>
              <a:t>‹Nº›</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400">
                <a:solidFill>
                  <a:srgbClr val="03042B"/>
                </a:solidFill>
                <a:latin typeface="+mn-lt"/>
                <a:cs typeface="+mn-cs"/>
              </a:defRPr>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0" hangingPunct="0">
              <a:defRPr sz="1400">
                <a:solidFill>
                  <a:srgbClr val="03042B"/>
                </a:solidFill>
                <a:latin typeface="+mn-lt"/>
                <a:cs typeface="+mn-cs"/>
              </a:defRPr>
            </a:lvl1pPr>
          </a:lstStyle>
          <a:p>
            <a:pPr>
              <a:defRPr/>
            </a:pPr>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400">
                <a:solidFill>
                  <a:srgbClr val="03042B"/>
                </a:solidFill>
                <a:latin typeface="+mn-lt"/>
                <a:cs typeface="+mn-cs"/>
              </a:defRPr>
            </a:lvl1pPr>
          </a:lstStyle>
          <a:p>
            <a:pPr>
              <a:defRPr/>
            </a:pPr>
            <a:fld id="{19EB8141-D3AE-43D9-8AD5-B1A2D39124B7}" type="slidenum">
              <a:rPr lang="en-US"/>
              <a:pPr>
                <a:defRPr/>
              </a:pPr>
              <a:t>‹Nº›</a:t>
            </a:fld>
            <a:endParaRPr lang="en-US"/>
          </a:p>
        </p:txBody>
      </p:sp>
    </p:spTree>
  </p:cSld>
  <p:clrMap bg1="lt1" tx1="dk1" bg2="lt2" tx2="dk2" accent1="accent1" accent2="accent2" accent3="accent3" accent4="accent4" accent5="accent5" accent6="accent6" hlink="hlink" folHlink="folHlink"/>
  <p:sldLayoutIdLst>
    <p:sldLayoutId id="2147483671"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Lst>
  <p:txStyles>
    <p:titleStyle>
      <a:lvl1pPr algn="ctr" rtl="0" fontAlgn="base">
        <a:spcBef>
          <a:spcPct val="0"/>
        </a:spcBef>
        <a:spcAft>
          <a:spcPct val="0"/>
        </a:spcAft>
        <a:defRPr sz="4400">
          <a:solidFill>
            <a:srgbClr val="03042B"/>
          </a:solidFill>
          <a:latin typeface="+mj-lt"/>
          <a:ea typeface="+mj-ea"/>
          <a:cs typeface="+mj-cs"/>
        </a:defRPr>
      </a:lvl1pPr>
      <a:lvl2pPr algn="ctr" rtl="0" fontAlgn="base">
        <a:spcBef>
          <a:spcPct val="0"/>
        </a:spcBef>
        <a:spcAft>
          <a:spcPct val="0"/>
        </a:spcAft>
        <a:defRPr sz="4400">
          <a:solidFill>
            <a:srgbClr val="03042B"/>
          </a:solidFill>
          <a:latin typeface="Trebuchet MS" charset="0"/>
        </a:defRPr>
      </a:lvl2pPr>
      <a:lvl3pPr algn="ctr" rtl="0" fontAlgn="base">
        <a:spcBef>
          <a:spcPct val="0"/>
        </a:spcBef>
        <a:spcAft>
          <a:spcPct val="0"/>
        </a:spcAft>
        <a:defRPr sz="4400">
          <a:solidFill>
            <a:srgbClr val="03042B"/>
          </a:solidFill>
          <a:latin typeface="Trebuchet MS" charset="0"/>
        </a:defRPr>
      </a:lvl3pPr>
      <a:lvl4pPr algn="ctr" rtl="0" fontAlgn="base">
        <a:spcBef>
          <a:spcPct val="0"/>
        </a:spcBef>
        <a:spcAft>
          <a:spcPct val="0"/>
        </a:spcAft>
        <a:defRPr sz="4400">
          <a:solidFill>
            <a:srgbClr val="03042B"/>
          </a:solidFill>
          <a:latin typeface="Trebuchet MS" charset="0"/>
        </a:defRPr>
      </a:lvl4pPr>
      <a:lvl5pPr algn="ctr" rtl="0" fontAlgn="base">
        <a:spcBef>
          <a:spcPct val="0"/>
        </a:spcBef>
        <a:spcAft>
          <a:spcPct val="0"/>
        </a:spcAft>
        <a:defRPr sz="4400">
          <a:solidFill>
            <a:srgbClr val="03042B"/>
          </a:solidFill>
          <a:latin typeface="Trebuchet MS" charset="0"/>
        </a:defRPr>
      </a:lvl5pPr>
      <a:lvl6pPr marL="457200" algn="ctr" rtl="0" eaLnBrk="1" fontAlgn="base" hangingPunct="1">
        <a:spcBef>
          <a:spcPct val="0"/>
        </a:spcBef>
        <a:spcAft>
          <a:spcPct val="0"/>
        </a:spcAft>
        <a:defRPr sz="4400">
          <a:solidFill>
            <a:srgbClr val="03042B"/>
          </a:solidFill>
          <a:latin typeface="Trebuchet MS" charset="0"/>
        </a:defRPr>
      </a:lvl6pPr>
      <a:lvl7pPr marL="914400" algn="ctr" rtl="0" eaLnBrk="1" fontAlgn="base" hangingPunct="1">
        <a:spcBef>
          <a:spcPct val="0"/>
        </a:spcBef>
        <a:spcAft>
          <a:spcPct val="0"/>
        </a:spcAft>
        <a:defRPr sz="4400">
          <a:solidFill>
            <a:srgbClr val="03042B"/>
          </a:solidFill>
          <a:latin typeface="Trebuchet MS" charset="0"/>
        </a:defRPr>
      </a:lvl7pPr>
      <a:lvl8pPr marL="1371600" algn="ctr" rtl="0" eaLnBrk="1" fontAlgn="base" hangingPunct="1">
        <a:spcBef>
          <a:spcPct val="0"/>
        </a:spcBef>
        <a:spcAft>
          <a:spcPct val="0"/>
        </a:spcAft>
        <a:defRPr sz="4400">
          <a:solidFill>
            <a:srgbClr val="03042B"/>
          </a:solidFill>
          <a:latin typeface="Trebuchet MS" charset="0"/>
        </a:defRPr>
      </a:lvl8pPr>
      <a:lvl9pPr marL="1828800" algn="ctr" rtl="0" eaLnBrk="1" fontAlgn="base" hangingPunct="1">
        <a:spcBef>
          <a:spcPct val="0"/>
        </a:spcBef>
        <a:spcAft>
          <a:spcPct val="0"/>
        </a:spcAft>
        <a:defRPr sz="4400">
          <a:solidFill>
            <a:srgbClr val="03042B"/>
          </a:solidFill>
          <a:latin typeface="Trebuchet MS" charset="0"/>
        </a:defRPr>
      </a:lvl9pPr>
    </p:titleStyle>
    <p:bodyStyle>
      <a:lvl1pPr marL="342900" indent="-342900" algn="l" rtl="0" fontAlgn="base">
        <a:spcBef>
          <a:spcPct val="20000"/>
        </a:spcBef>
        <a:spcAft>
          <a:spcPct val="0"/>
        </a:spcAft>
        <a:buChar char="•"/>
        <a:defRPr sz="3200">
          <a:solidFill>
            <a:srgbClr val="03042B"/>
          </a:solidFill>
          <a:latin typeface="+mn-lt"/>
          <a:ea typeface="+mn-ea"/>
          <a:cs typeface="+mn-cs"/>
        </a:defRPr>
      </a:lvl1pPr>
      <a:lvl2pPr marL="742950" indent="-285750" algn="l" rtl="0" fontAlgn="base">
        <a:spcBef>
          <a:spcPct val="20000"/>
        </a:spcBef>
        <a:spcAft>
          <a:spcPct val="0"/>
        </a:spcAft>
        <a:buChar char="–"/>
        <a:defRPr sz="2800">
          <a:solidFill>
            <a:srgbClr val="03042B"/>
          </a:solidFill>
          <a:latin typeface="+mn-lt"/>
        </a:defRPr>
      </a:lvl2pPr>
      <a:lvl3pPr marL="1143000" indent="-228600" algn="l" rtl="0" fontAlgn="base">
        <a:spcBef>
          <a:spcPct val="20000"/>
        </a:spcBef>
        <a:spcAft>
          <a:spcPct val="0"/>
        </a:spcAft>
        <a:buChar char="•"/>
        <a:defRPr sz="2400">
          <a:solidFill>
            <a:srgbClr val="03042B"/>
          </a:solidFill>
          <a:latin typeface="+mn-lt"/>
        </a:defRPr>
      </a:lvl3pPr>
      <a:lvl4pPr marL="1600200" indent="-228600" algn="l" rtl="0" fontAlgn="base">
        <a:spcBef>
          <a:spcPct val="20000"/>
        </a:spcBef>
        <a:spcAft>
          <a:spcPct val="0"/>
        </a:spcAft>
        <a:buChar char="–"/>
        <a:defRPr sz="2000">
          <a:solidFill>
            <a:srgbClr val="03042B"/>
          </a:solidFill>
          <a:latin typeface="+mn-lt"/>
        </a:defRPr>
      </a:lvl4pPr>
      <a:lvl5pPr marL="2057400" indent="-228600" algn="l" rtl="0" fontAlgn="base">
        <a:spcBef>
          <a:spcPct val="20000"/>
        </a:spcBef>
        <a:spcAft>
          <a:spcPct val="0"/>
        </a:spcAft>
        <a:buChar char="»"/>
        <a:defRPr sz="2000">
          <a:solidFill>
            <a:srgbClr val="03042B"/>
          </a:solidFill>
          <a:latin typeface="+mn-lt"/>
        </a:defRPr>
      </a:lvl5pPr>
      <a:lvl6pPr marL="2514600" indent="-228600" algn="l" rtl="0" eaLnBrk="1" fontAlgn="base" hangingPunct="1">
        <a:spcBef>
          <a:spcPct val="20000"/>
        </a:spcBef>
        <a:spcAft>
          <a:spcPct val="0"/>
        </a:spcAft>
        <a:buChar char="»"/>
        <a:defRPr sz="2000">
          <a:solidFill>
            <a:srgbClr val="03042B"/>
          </a:solidFill>
          <a:latin typeface="+mn-lt"/>
        </a:defRPr>
      </a:lvl6pPr>
      <a:lvl7pPr marL="2971800" indent="-228600" algn="l" rtl="0" eaLnBrk="1" fontAlgn="base" hangingPunct="1">
        <a:spcBef>
          <a:spcPct val="20000"/>
        </a:spcBef>
        <a:spcAft>
          <a:spcPct val="0"/>
        </a:spcAft>
        <a:buChar char="»"/>
        <a:defRPr sz="2000">
          <a:solidFill>
            <a:srgbClr val="03042B"/>
          </a:solidFill>
          <a:latin typeface="+mn-lt"/>
        </a:defRPr>
      </a:lvl7pPr>
      <a:lvl8pPr marL="3429000" indent="-228600" algn="l" rtl="0" eaLnBrk="1" fontAlgn="base" hangingPunct="1">
        <a:spcBef>
          <a:spcPct val="20000"/>
        </a:spcBef>
        <a:spcAft>
          <a:spcPct val="0"/>
        </a:spcAft>
        <a:buChar char="»"/>
        <a:defRPr sz="2000">
          <a:solidFill>
            <a:srgbClr val="03042B"/>
          </a:solidFill>
          <a:latin typeface="+mn-lt"/>
        </a:defRPr>
      </a:lvl8pPr>
      <a:lvl9pPr marL="3886200" indent="-228600" algn="l" rtl="0" eaLnBrk="1" fontAlgn="base" hangingPunct="1">
        <a:spcBef>
          <a:spcPct val="20000"/>
        </a:spcBef>
        <a:spcAft>
          <a:spcPct val="0"/>
        </a:spcAft>
        <a:buChar char="»"/>
        <a:defRPr sz="2000">
          <a:solidFill>
            <a:srgbClr val="03042B"/>
          </a:solidFill>
          <a:latin typeface="+mn-lt"/>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hyperlink" Target="http://upload.wikimedia.org/wikipedia/commons/3/33/Two-Stroke_Engine.gif"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ctrTitle"/>
          </p:nvPr>
        </p:nvSpPr>
        <p:spPr/>
        <p:txBody>
          <a:bodyPr/>
          <a:lstStyle/>
          <a:p>
            <a:pPr>
              <a:defRPr/>
            </a:pPr>
            <a:r>
              <a:rPr lang="es-CL" dirty="0" smtClean="0">
                <a:solidFill>
                  <a:schemeClr val="accent2">
                    <a:lumMod val="75000"/>
                  </a:schemeClr>
                </a:solidFill>
              </a:rPr>
              <a:t>Primera ley de la Termodinámica</a:t>
            </a:r>
            <a:endParaRPr lang="es-CL" dirty="0">
              <a:solidFill>
                <a:schemeClr val="accent2">
                  <a:lumMod val="75000"/>
                </a:schemeClr>
              </a:solidFill>
            </a:endParaRPr>
          </a:p>
        </p:txBody>
      </p:sp>
      <p:sp>
        <p:nvSpPr>
          <p:cNvPr id="3075" name="Rectangle 3"/>
          <p:cNvSpPr>
            <a:spLocks noGrp="1" noChangeArrowheads="1"/>
          </p:cNvSpPr>
          <p:nvPr>
            <p:ph type="subTitle" idx="1"/>
          </p:nvPr>
        </p:nvSpPr>
        <p:spPr>
          <a:xfrm>
            <a:off x="1357313" y="4071938"/>
            <a:ext cx="6400800" cy="1752600"/>
          </a:xfrm>
        </p:spPr>
        <p:txBody>
          <a:bodyPr/>
          <a:lstStyle/>
          <a:p>
            <a:r>
              <a:rPr lang="es-CL" smtClean="0">
                <a:solidFill>
                  <a:srgbClr val="1C67BB"/>
                </a:solidFill>
              </a:rPr>
              <a:t>Procesos y ciclos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Content Placeholder 2"/>
          <p:cNvSpPr>
            <a:spLocks noGrp="1"/>
          </p:cNvSpPr>
          <p:nvPr>
            <p:ph idx="1"/>
          </p:nvPr>
        </p:nvSpPr>
        <p:spPr>
          <a:xfrm>
            <a:off x="685800" y="714375"/>
            <a:ext cx="7772400" cy="5381625"/>
          </a:xfrm>
        </p:spPr>
        <p:txBody>
          <a:bodyPr/>
          <a:lstStyle/>
          <a:p>
            <a:r>
              <a:rPr lang="es-CL" i="1" smtClean="0">
                <a:solidFill>
                  <a:srgbClr val="1C67BB"/>
                </a:solidFill>
              </a:rPr>
              <a:t>Adiabático: </a:t>
            </a:r>
            <a:r>
              <a:rPr lang="es-CL" smtClean="0"/>
              <a:t>Es un proceso aislado del entorno, ya que no hay transferencia de calor por parte del sistema hacia el entorno y viceversa. De igual forma la energía interna puede variar, si este sistema realiza trabajo tendrá que variar su energía interna (disminuir) y si se ejerce trabajo sobre él servirá para aumentar su energía interna.</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Content Placeholder 2"/>
          <p:cNvSpPr>
            <a:spLocks noGrp="1"/>
          </p:cNvSpPr>
          <p:nvPr>
            <p:ph idx="1"/>
          </p:nvPr>
        </p:nvSpPr>
        <p:spPr>
          <a:xfrm>
            <a:off x="685800" y="500063"/>
            <a:ext cx="7772400" cy="5595937"/>
          </a:xfrm>
        </p:spPr>
        <p:txBody>
          <a:bodyPr/>
          <a:lstStyle/>
          <a:p>
            <a:pPr algn="ctr">
              <a:buFontTx/>
              <a:buNone/>
            </a:pPr>
            <a:r>
              <a:rPr lang="el-GR" smtClean="0"/>
              <a:t>Δ</a:t>
            </a:r>
            <a:r>
              <a:rPr lang="es-CL" smtClean="0"/>
              <a:t>U= </a:t>
            </a:r>
            <a:r>
              <a:rPr lang="el-GR" smtClean="0"/>
              <a:t>Δ</a:t>
            </a:r>
            <a:r>
              <a:rPr lang="es-CL" smtClean="0"/>
              <a:t>Q – </a:t>
            </a:r>
            <a:r>
              <a:rPr lang="el-GR" smtClean="0"/>
              <a:t>Δ</a:t>
            </a:r>
            <a:r>
              <a:rPr lang="es-CL" smtClean="0"/>
              <a:t>W</a:t>
            </a:r>
          </a:p>
          <a:p>
            <a:pPr algn="ctr">
              <a:buFontTx/>
              <a:buNone/>
            </a:pPr>
            <a:r>
              <a:rPr lang="el-GR" smtClean="0"/>
              <a:t>Δ</a:t>
            </a:r>
            <a:r>
              <a:rPr lang="es-CL" smtClean="0"/>
              <a:t>Q= </a:t>
            </a:r>
            <a:r>
              <a:rPr lang="el-GR" smtClean="0"/>
              <a:t>Δ</a:t>
            </a:r>
            <a:r>
              <a:rPr lang="es-CL" smtClean="0"/>
              <a:t>U + </a:t>
            </a:r>
            <a:r>
              <a:rPr lang="el-GR" smtClean="0"/>
              <a:t>Δ</a:t>
            </a:r>
            <a:r>
              <a:rPr lang="es-CL" smtClean="0"/>
              <a:t>W </a:t>
            </a:r>
          </a:p>
          <a:p>
            <a:pPr algn="ctr">
              <a:buFontTx/>
              <a:buNone/>
            </a:pPr>
            <a:r>
              <a:rPr lang="es-CL" smtClean="0"/>
              <a:t>0= </a:t>
            </a:r>
            <a:r>
              <a:rPr lang="el-GR" smtClean="0"/>
              <a:t>Δ</a:t>
            </a:r>
            <a:r>
              <a:rPr lang="es-CL" smtClean="0"/>
              <a:t>U +</a:t>
            </a:r>
            <a:r>
              <a:rPr lang="el-GR" smtClean="0"/>
              <a:t> Δ</a:t>
            </a:r>
            <a:r>
              <a:rPr lang="es-CL" smtClean="0"/>
              <a:t>W</a:t>
            </a:r>
          </a:p>
          <a:p>
            <a:pPr algn="ctr">
              <a:buFontTx/>
              <a:buNone/>
            </a:pPr>
            <a:endParaRPr lang="es-CL" smtClean="0"/>
          </a:p>
          <a:p>
            <a:pPr>
              <a:buFontTx/>
              <a:buNone/>
            </a:pPr>
            <a:r>
              <a:rPr lang="es-CL" smtClean="0"/>
              <a:t>  Para este tipo de procesos no hay ejemplos concretos, ya que no sucede en la realidad.</a:t>
            </a:r>
          </a:p>
          <a:p>
            <a:pPr>
              <a:buFontTx/>
              <a:buNone/>
            </a:pPr>
            <a:endParaRPr lang="es-CL"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s-CL" dirty="0" smtClean="0">
                <a:solidFill>
                  <a:schemeClr val="accent2">
                    <a:lumMod val="75000"/>
                  </a:schemeClr>
                </a:solidFill>
              </a:rPr>
              <a:t>Ciclo de Otto</a:t>
            </a:r>
            <a:endParaRPr lang="es-CL" dirty="0">
              <a:solidFill>
                <a:schemeClr val="accent2">
                  <a:lumMod val="75000"/>
                </a:schemeClr>
              </a:solidFill>
            </a:endParaRPr>
          </a:p>
        </p:txBody>
      </p:sp>
      <p:sp>
        <p:nvSpPr>
          <p:cNvPr id="14339" name="Content Placeholder 2"/>
          <p:cNvSpPr>
            <a:spLocks noGrp="1"/>
          </p:cNvSpPr>
          <p:nvPr>
            <p:ph idx="1"/>
          </p:nvPr>
        </p:nvSpPr>
        <p:spPr>
          <a:xfrm>
            <a:off x="714375" y="1785938"/>
            <a:ext cx="7772400" cy="4114800"/>
          </a:xfrm>
        </p:spPr>
        <p:txBody>
          <a:bodyPr/>
          <a:lstStyle/>
          <a:p>
            <a:r>
              <a:rPr lang="es-CL" smtClean="0"/>
              <a:t>Es el ciclo termodinámico ideal que se aplica en los motores de combustión interna. Se caracteriza porque todo el calor se aporta a volumen constante. Este ciclo consta de 6 procesos:</a:t>
            </a:r>
          </a:p>
          <a:p>
            <a:pPr>
              <a:buFontTx/>
              <a:buNone/>
            </a:pPr>
            <a:r>
              <a:rPr lang="es-CL" smtClean="0"/>
              <a:t>  </a:t>
            </a:r>
          </a:p>
          <a:p>
            <a:pPr>
              <a:buFontTx/>
              <a:buNone/>
            </a:pPr>
            <a:endParaRPr lang="es-CL"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Content Placeholder 2"/>
          <p:cNvSpPr>
            <a:spLocks noGrp="1"/>
          </p:cNvSpPr>
          <p:nvPr>
            <p:ph idx="1"/>
          </p:nvPr>
        </p:nvSpPr>
        <p:spPr>
          <a:xfrm>
            <a:off x="685800" y="357188"/>
            <a:ext cx="7772400" cy="5738812"/>
          </a:xfrm>
        </p:spPr>
        <p:txBody>
          <a:bodyPr/>
          <a:lstStyle/>
          <a:p>
            <a:pPr>
              <a:buFontTx/>
              <a:buNone/>
            </a:pPr>
            <a:r>
              <a:rPr lang="es-CL" smtClean="0"/>
              <a:t>1. Admisión a presión constante</a:t>
            </a:r>
          </a:p>
          <a:p>
            <a:pPr>
              <a:buFontTx/>
              <a:buNone/>
            </a:pPr>
            <a:r>
              <a:rPr lang="es-CL" smtClean="0"/>
              <a:t>2. Compresión adiabática</a:t>
            </a:r>
          </a:p>
          <a:p>
            <a:pPr>
              <a:buFontTx/>
              <a:buNone/>
            </a:pPr>
            <a:r>
              <a:rPr lang="es-CL" smtClean="0"/>
              <a:t>3. Combustión, aporte de calor a volumen constante  </a:t>
            </a:r>
          </a:p>
          <a:p>
            <a:pPr>
              <a:buFontTx/>
              <a:buNone/>
            </a:pPr>
            <a:r>
              <a:rPr lang="es-CL" smtClean="0"/>
              <a:t>4. Fuerza, expansión adiabática que entrega trabajo </a:t>
            </a:r>
          </a:p>
          <a:p>
            <a:pPr>
              <a:buFontTx/>
              <a:buNone/>
            </a:pPr>
            <a:r>
              <a:rPr lang="es-CL" smtClean="0"/>
              <a:t>5. Escape, cesión del calor residual al ambiente a volumen constante</a:t>
            </a:r>
          </a:p>
          <a:p>
            <a:pPr>
              <a:buFontTx/>
              <a:buNone/>
            </a:pPr>
            <a:r>
              <a:rPr lang="es-CL" smtClean="0"/>
              <a:t>6. Escape, vaciado de la cámara a presión constante</a:t>
            </a:r>
          </a:p>
          <a:p>
            <a:pPr>
              <a:buFontTx/>
              <a:buNone/>
            </a:pPr>
            <a:endParaRPr lang="es-CL"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386" name="Group 115"/>
          <p:cNvGrpSpPr>
            <a:grpSpLocks/>
          </p:cNvGrpSpPr>
          <p:nvPr/>
        </p:nvGrpSpPr>
        <p:grpSpPr bwMode="auto">
          <a:xfrm>
            <a:off x="428625" y="2286000"/>
            <a:ext cx="1100138" cy="3162300"/>
            <a:chOff x="2246" y="453"/>
            <a:chExt cx="693" cy="1992"/>
          </a:xfrm>
        </p:grpSpPr>
        <p:grpSp>
          <p:nvGrpSpPr>
            <p:cNvPr id="16426" name="Group 57"/>
            <p:cNvGrpSpPr>
              <a:grpSpLocks/>
            </p:cNvGrpSpPr>
            <p:nvPr/>
          </p:nvGrpSpPr>
          <p:grpSpPr bwMode="auto">
            <a:xfrm>
              <a:off x="2287" y="453"/>
              <a:ext cx="639" cy="1682"/>
              <a:chOff x="619" y="974"/>
              <a:chExt cx="639" cy="1682"/>
            </a:xfrm>
          </p:grpSpPr>
          <p:grpSp>
            <p:nvGrpSpPr>
              <p:cNvPr id="16428" name="Group 37"/>
              <p:cNvGrpSpPr>
                <a:grpSpLocks noChangeAspect="1"/>
              </p:cNvGrpSpPr>
              <p:nvPr/>
            </p:nvGrpSpPr>
            <p:grpSpPr bwMode="auto">
              <a:xfrm>
                <a:off x="619" y="974"/>
                <a:ext cx="639" cy="1463"/>
                <a:chOff x="669" y="583"/>
                <a:chExt cx="710" cy="1625"/>
              </a:xfrm>
            </p:grpSpPr>
            <p:grpSp>
              <p:nvGrpSpPr>
                <p:cNvPr id="16430" name="Group 8"/>
                <p:cNvGrpSpPr>
                  <a:grpSpLocks noChangeAspect="1"/>
                </p:cNvGrpSpPr>
                <p:nvPr/>
              </p:nvGrpSpPr>
              <p:grpSpPr bwMode="auto">
                <a:xfrm>
                  <a:off x="669" y="583"/>
                  <a:ext cx="710" cy="1625"/>
                  <a:chOff x="669" y="583"/>
                  <a:chExt cx="710" cy="1625"/>
                </a:xfrm>
              </p:grpSpPr>
              <p:sp>
                <p:nvSpPr>
                  <p:cNvPr id="16434" name="Rectangle 2" descr="Diagonal hacia arriba clara"/>
                  <p:cNvSpPr>
                    <a:spLocks noChangeAspect="1" noChangeArrowheads="1"/>
                  </p:cNvSpPr>
                  <p:nvPr/>
                </p:nvSpPr>
                <p:spPr bwMode="auto">
                  <a:xfrm>
                    <a:off x="669" y="583"/>
                    <a:ext cx="710" cy="1625"/>
                  </a:xfrm>
                  <a:prstGeom prst="rect">
                    <a:avLst/>
                  </a:prstGeom>
                  <a:pattFill prst="ltUpDiag">
                    <a:fgClr>
                      <a:schemeClr val="tx1"/>
                    </a:fgClr>
                    <a:bgClr>
                      <a:schemeClr val="bg1"/>
                    </a:bgClr>
                  </a:pattFill>
                  <a:ln w="12700" algn="ctr">
                    <a:solidFill>
                      <a:schemeClr val="tx1"/>
                    </a:solidFill>
                    <a:miter lim="800000"/>
                    <a:headEnd/>
                    <a:tailEnd type="none" w="lg" len="med"/>
                  </a:ln>
                </p:spPr>
                <p:txBody>
                  <a:bodyPr wrap="none" anchor="ctr"/>
                  <a:lstStyle/>
                  <a:p>
                    <a:pPr eaLnBrk="0" hangingPunct="0"/>
                    <a:endParaRPr lang="es-CL"/>
                  </a:p>
                </p:txBody>
              </p:sp>
              <p:sp>
                <p:nvSpPr>
                  <p:cNvPr id="16435" name="Rectangle 3"/>
                  <p:cNvSpPr>
                    <a:spLocks noChangeAspect="1" noChangeArrowheads="1"/>
                  </p:cNvSpPr>
                  <p:nvPr/>
                </p:nvSpPr>
                <p:spPr bwMode="auto">
                  <a:xfrm>
                    <a:off x="737" y="673"/>
                    <a:ext cx="569" cy="1534"/>
                  </a:xfrm>
                  <a:prstGeom prst="rect">
                    <a:avLst/>
                  </a:prstGeom>
                  <a:solidFill>
                    <a:schemeClr val="bg1"/>
                  </a:solidFill>
                  <a:ln w="12700" algn="ctr">
                    <a:solidFill>
                      <a:schemeClr val="tx1"/>
                    </a:solidFill>
                    <a:miter lim="800000"/>
                    <a:headEnd/>
                    <a:tailEnd type="none" w="lg" len="med"/>
                  </a:ln>
                </p:spPr>
                <p:txBody>
                  <a:bodyPr wrap="none" anchor="ctr"/>
                  <a:lstStyle/>
                  <a:p>
                    <a:pPr eaLnBrk="0" hangingPunct="0"/>
                    <a:endParaRPr lang="es-CL"/>
                  </a:p>
                </p:txBody>
              </p:sp>
            </p:grpSp>
            <p:sp>
              <p:nvSpPr>
                <p:cNvPr id="16431" name="Rectangle 10" descr="10%"/>
                <p:cNvSpPr>
                  <a:spLocks noChangeAspect="1" noChangeArrowheads="1"/>
                </p:cNvSpPr>
                <p:nvPr/>
              </p:nvSpPr>
              <p:spPr bwMode="auto">
                <a:xfrm>
                  <a:off x="740" y="676"/>
                  <a:ext cx="560" cy="548"/>
                </a:xfrm>
                <a:prstGeom prst="rect">
                  <a:avLst/>
                </a:prstGeom>
                <a:pattFill prst="pct10">
                  <a:fgClr>
                    <a:schemeClr val="tx1"/>
                  </a:fgClr>
                  <a:bgClr>
                    <a:srgbClr val="FFCC99"/>
                  </a:bgClr>
                </a:pattFill>
                <a:ln w="12700" algn="ctr">
                  <a:noFill/>
                  <a:miter lim="800000"/>
                  <a:headEnd/>
                  <a:tailEnd/>
                </a:ln>
              </p:spPr>
              <p:txBody>
                <a:bodyPr wrap="none" anchor="ctr"/>
                <a:lstStyle/>
                <a:p>
                  <a:pPr eaLnBrk="0" hangingPunct="0"/>
                  <a:endParaRPr lang="es-CL"/>
                </a:p>
              </p:txBody>
            </p:sp>
            <p:sp>
              <p:nvSpPr>
                <p:cNvPr id="16432" name="Rectangle 8"/>
                <p:cNvSpPr>
                  <a:spLocks noChangeAspect="1" noChangeArrowheads="1"/>
                </p:cNvSpPr>
                <p:nvPr/>
              </p:nvSpPr>
              <p:spPr bwMode="auto">
                <a:xfrm>
                  <a:off x="959" y="1460"/>
                  <a:ext cx="108" cy="572"/>
                </a:xfrm>
                <a:prstGeom prst="rect">
                  <a:avLst/>
                </a:prstGeom>
                <a:gradFill rotWithShape="1">
                  <a:gsLst>
                    <a:gs pos="0">
                      <a:srgbClr val="000000"/>
                    </a:gs>
                    <a:gs pos="50000">
                      <a:srgbClr val="FFFFFF"/>
                    </a:gs>
                    <a:gs pos="100000">
                      <a:srgbClr val="000000"/>
                    </a:gs>
                  </a:gsLst>
                  <a:lin ang="0" scaled="1"/>
                </a:gradFill>
                <a:ln w="6350" algn="ctr">
                  <a:solidFill>
                    <a:schemeClr val="tx1"/>
                  </a:solidFill>
                  <a:miter lim="800000"/>
                  <a:headEnd/>
                  <a:tailEnd/>
                </a:ln>
              </p:spPr>
              <p:txBody>
                <a:bodyPr wrap="none" anchor="ctr"/>
                <a:lstStyle/>
                <a:p>
                  <a:pPr eaLnBrk="0" hangingPunct="0"/>
                  <a:endParaRPr lang="es-CL"/>
                </a:p>
              </p:txBody>
            </p:sp>
            <p:sp>
              <p:nvSpPr>
                <p:cNvPr id="16433" name="Rectangle 7"/>
                <p:cNvSpPr>
                  <a:spLocks noChangeAspect="1" noChangeArrowheads="1"/>
                </p:cNvSpPr>
                <p:nvPr/>
              </p:nvSpPr>
              <p:spPr bwMode="auto">
                <a:xfrm>
                  <a:off x="744" y="1200"/>
                  <a:ext cx="556" cy="308"/>
                </a:xfrm>
                <a:prstGeom prst="rect">
                  <a:avLst/>
                </a:prstGeom>
                <a:gradFill rotWithShape="1">
                  <a:gsLst>
                    <a:gs pos="0">
                      <a:srgbClr val="000000"/>
                    </a:gs>
                    <a:gs pos="50000">
                      <a:srgbClr val="FFFFFF"/>
                    </a:gs>
                    <a:gs pos="100000">
                      <a:srgbClr val="000000"/>
                    </a:gs>
                  </a:gsLst>
                  <a:lin ang="0" scaled="1"/>
                </a:gradFill>
                <a:ln w="6350" algn="ctr">
                  <a:solidFill>
                    <a:schemeClr val="tx1"/>
                  </a:solidFill>
                  <a:miter lim="800000"/>
                  <a:headEnd/>
                  <a:tailEnd/>
                </a:ln>
              </p:spPr>
              <p:txBody>
                <a:bodyPr wrap="none" anchor="ctr"/>
                <a:lstStyle/>
                <a:p>
                  <a:pPr eaLnBrk="0" hangingPunct="0"/>
                  <a:endParaRPr lang="es-CL"/>
                </a:p>
              </p:txBody>
            </p:sp>
          </p:grpSp>
          <p:sp>
            <p:nvSpPr>
              <p:cNvPr id="16429" name="Line 41"/>
              <p:cNvSpPr>
                <a:spLocks noChangeAspect="1" noChangeShapeType="1"/>
              </p:cNvSpPr>
              <p:nvPr/>
            </p:nvSpPr>
            <p:spPr bwMode="auto">
              <a:xfrm flipV="1">
                <a:off x="938" y="2304"/>
                <a:ext cx="1" cy="352"/>
              </a:xfrm>
              <a:prstGeom prst="line">
                <a:avLst/>
              </a:prstGeom>
              <a:noFill/>
              <a:ln w="44450">
                <a:solidFill>
                  <a:srgbClr val="339966"/>
                </a:solidFill>
                <a:round/>
                <a:headEnd/>
                <a:tailEnd type="stealth" w="lg" len="lg"/>
              </a:ln>
            </p:spPr>
            <p:txBody>
              <a:bodyPr wrap="none" anchor="ctr"/>
              <a:lstStyle/>
              <a:p>
                <a:endParaRPr lang="es-CL"/>
              </a:p>
            </p:txBody>
          </p:sp>
        </p:grpSp>
        <p:sp>
          <p:nvSpPr>
            <p:cNvPr id="16427" name="Text Box 60"/>
            <p:cNvSpPr txBox="1">
              <a:spLocks noChangeArrowheads="1"/>
            </p:cNvSpPr>
            <p:nvPr/>
          </p:nvSpPr>
          <p:spPr bwMode="auto">
            <a:xfrm>
              <a:off x="2246" y="2119"/>
              <a:ext cx="693" cy="326"/>
            </a:xfrm>
            <a:prstGeom prst="rect">
              <a:avLst/>
            </a:prstGeom>
            <a:noFill/>
            <a:ln w="12700" algn="ctr">
              <a:noFill/>
              <a:miter lim="800000"/>
              <a:headEnd/>
              <a:tailEnd/>
            </a:ln>
          </p:spPr>
          <p:txBody>
            <a:bodyPr wrap="none">
              <a:spAutoFit/>
            </a:bodyPr>
            <a:lstStyle/>
            <a:p>
              <a:pPr eaLnBrk="0" hangingPunct="0"/>
              <a:r>
                <a:rPr lang="es-CL" sz="1400"/>
                <a:t>compresión</a:t>
              </a:r>
            </a:p>
            <a:p>
              <a:pPr eaLnBrk="0" hangingPunct="0"/>
              <a:r>
                <a:rPr lang="es-CL" sz="1400"/>
                <a:t>isentrópica</a:t>
              </a:r>
              <a:endParaRPr lang="es-ES" sz="1400"/>
            </a:p>
          </p:txBody>
        </p:sp>
      </p:grpSp>
      <p:grpSp>
        <p:nvGrpSpPr>
          <p:cNvPr id="16387" name="Group 116"/>
          <p:cNvGrpSpPr>
            <a:grpSpLocks/>
          </p:cNvGrpSpPr>
          <p:nvPr/>
        </p:nvGrpSpPr>
        <p:grpSpPr bwMode="auto">
          <a:xfrm>
            <a:off x="1857375" y="1571625"/>
            <a:ext cx="1366838" cy="3698875"/>
            <a:chOff x="2994" y="-21"/>
            <a:chExt cx="861" cy="2330"/>
          </a:xfrm>
        </p:grpSpPr>
        <p:grpSp>
          <p:nvGrpSpPr>
            <p:cNvPr id="16415" name="Group 45"/>
            <p:cNvGrpSpPr>
              <a:grpSpLocks noChangeAspect="1"/>
            </p:cNvGrpSpPr>
            <p:nvPr/>
          </p:nvGrpSpPr>
          <p:grpSpPr bwMode="auto">
            <a:xfrm>
              <a:off x="3117" y="-23"/>
              <a:ext cx="639" cy="1935"/>
              <a:chOff x="1987" y="435"/>
              <a:chExt cx="710" cy="2151"/>
            </a:xfrm>
          </p:grpSpPr>
          <p:grpSp>
            <p:nvGrpSpPr>
              <p:cNvPr id="16417" name="Group 38"/>
              <p:cNvGrpSpPr>
                <a:grpSpLocks noChangeAspect="1"/>
              </p:cNvGrpSpPr>
              <p:nvPr/>
            </p:nvGrpSpPr>
            <p:grpSpPr bwMode="auto">
              <a:xfrm>
                <a:off x="1987" y="961"/>
                <a:ext cx="710" cy="1625"/>
                <a:chOff x="2065" y="591"/>
                <a:chExt cx="710" cy="1625"/>
              </a:xfrm>
            </p:grpSpPr>
            <p:grpSp>
              <p:nvGrpSpPr>
                <p:cNvPr id="16420" name="Group 11"/>
                <p:cNvGrpSpPr>
                  <a:grpSpLocks noChangeAspect="1"/>
                </p:cNvGrpSpPr>
                <p:nvPr/>
              </p:nvGrpSpPr>
              <p:grpSpPr bwMode="auto">
                <a:xfrm>
                  <a:off x="2065" y="591"/>
                  <a:ext cx="710" cy="1625"/>
                  <a:chOff x="669" y="583"/>
                  <a:chExt cx="710" cy="1625"/>
                </a:xfrm>
              </p:grpSpPr>
              <p:sp>
                <p:nvSpPr>
                  <p:cNvPr id="16424" name="Rectangle 12" descr="Diagonal hacia arriba clara"/>
                  <p:cNvSpPr>
                    <a:spLocks noChangeAspect="1" noChangeArrowheads="1"/>
                  </p:cNvSpPr>
                  <p:nvPr/>
                </p:nvSpPr>
                <p:spPr bwMode="auto">
                  <a:xfrm>
                    <a:off x="669" y="583"/>
                    <a:ext cx="710" cy="1625"/>
                  </a:xfrm>
                  <a:prstGeom prst="rect">
                    <a:avLst/>
                  </a:prstGeom>
                  <a:pattFill prst="ltUpDiag">
                    <a:fgClr>
                      <a:schemeClr val="tx1"/>
                    </a:fgClr>
                    <a:bgClr>
                      <a:schemeClr val="bg1"/>
                    </a:bgClr>
                  </a:pattFill>
                  <a:ln w="12700" algn="ctr">
                    <a:solidFill>
                      <a:schemeClr val="tx1"/>
                    </a:solidFill>
                    <a:miter lim="800000"/>
                    <a:headEnd/>
                    <a:tailEnd type="none" w="lg" len="med"/>
                  </a:ln>
                </p:spPr>
                <p:txBody>
                  <a:bodyPr wrap="none" anchor="ctr"/>
                  <a:lstStyle/>
                  <a:p>
                    <a:pPr eaLnBrk="0" hangingPunct="0"/>
                    <a:endParaRPr lang="es-CL"/>
                  </a:p>
                </p:txBody>
              </p:sp>
              <p:sp>
                <p:nvSpPr>
                  <p:cNvPr id="16425" name="Rectangle 13"/>
                  <p:cNvSpPr>
                    <a:spLocks noChangeAspect="1" noChangeArrowheads="1"/>
                  </p:cNvSpPr>
                  <p:nvPr/>
                </p:nvSpPr>
                <p:spPr bwMode="auto">
                  <a:xfrm>
                    <a:off x="737" y="673"/>
                    <a:ext cx="569" cy="1534"/>
                  </a:xfrm>
                  <a:prstGeom prst="rect">
                    <a:avLst/>
                  </a:prstGeom>
                  <a:solidFill>
                    <a:schemeClr val="bg1"/>
                  </a:solidFill>
                  <a:ln w="12700" algn="ctr">
                    <a:solidFill>
                      <a:schemeClr val="tx1"/>
                    </a:solidFill>
                    <a:miter lim="800000"/>
                    <a:headEnd/>
                    <a:tailEnd type="none" w="lg" len="med"/>
                  </a:ln>
                </p:spPr>
                <p:txBody>
                  <a:bodyPr wrap="none" anchor="ctr"/>
                  <a:lstStyle/>
                  <a:p>
                    <a:pPr eaLnBrk="0" hangingPunct="0"/>
                    <a:endParaRPr lang="es-CL"/>
                  </a:p>
                </p:txBody>
              </p:sp>
            </p:grpSp>
            <p:sp>
              <p:nvSpPr>
                <p:cNvPr id="16421" name="Rectangle 14" descr="20%"/>
                <p:cNvSpPr>
                  <a:spLocks noChangeAspect="1" noChangeArrowheads="1"/>
                </p:cNvSpPr>
                <p:nvPr/>
              </p:nvSpPr>
              <p:spPr bwMode="auto">
                <a:xfrm>
                  <a:off x="2136" y="684"/>
                  <a:ext cx="560" cy="204"/>
                </a:xfrm>
                <a:prstGeom prst="rect">
                  <a:avLst/>
                </a:prstGeom>
                <a:pattFill prst="pct20">
                  <a:fgClr>
                    <a:schemeClr val="tx1"/>
                  </a:fgClr>
                  <a:bgClr>
                    <a:srgbClr val="FF3300"/>
                  </a:bgClr>
                </a:pattFill>
                <a:ln w="12700" algn="ctr">
                  <a:noFill/>
                  <a:miter lim="800000"/>
                  <a:headEnd/>
                  <a:tailEnd/>
                </a:ln>
              </p:spPr>
              <p:txBody>
                <a:bodyPr wrap="none" anchor="ctr"/>
                <a:lstStyle/>
                <a:p>
                  <a:pPr eaLnBrk="0" hangingPunct="0"/>
                  <a:endParaRPr lang="es-CL"/>
                </a:p>
              </p:txBody>
            </p:sp>
            <p:sp>
              <p:nvSpPr>
                <p:cNvPr id="16422" name="Rectangle 16"/>
                <p:cNvSpPr>
                  <a:spLocks noChangeAspect="1" noChangeArrowheads="1"/>
                </p:cNvSpPr>
                <p:nvPr/>
              </p:nvSpPr>
              <p:spPr bwMode="auto">
                <a:xfrm>
                  <a:off x="2355" y="1140"/>
                  <a:ext cx="108" cy="572"/>
                </a:xfrm>
                <a:prstGeom prst="rect">
                  <a:avLst/>
                </a:prstGeom>
                <a:gradFill rotWithShape="1">
                  <a:gsLst>
                    <a:gs pos="0">
                      <a:srgbClr val="000000"/>
                    </a:gs>
                    <a:gs pos="50000">
                      <a:srgbClr val="FFFFFF"/>
                    </a:gs>
                    <a:gs pos="100000">
                      <a:srgbClr val="000000"/>
                    </a:gs>
                  </a:gsLst>
                  <a:lin ang="0" scaled="1"/>
                </a:gradFill>
                <a:ln w="6350" algn="ctr">
                  <a:solidFill>
                    <a:schemeClr val="tx1"/>
                  </a:solidFill>
                  <a:miter lim="800000"/>
                  <a:headEnd/>
                  <a:tailEnd/>
                </a:ln>
              </p:spPr>
              <p:txBody>
                <a:bodyPr wrap="none" anchor="ctr"/>
                <a:lstStyle/>
                <a:p>
                  <a:pPr eaLnBrk="0" hangingPunct="0"/>
                  <a:endParaRPr lang="es-CL"/>
                </a:p>
              </p:txBody>
            </p:sp>
            <p:sp>
              <p:nvSpPr>
                <p:cNvPr id="16423" name="Rectangle 17"/>
                <p:cNvSpPr>
                  <a:spLocks noChangeAspect="1" noChangeArrowheads="1"/>
                </p:cNvSpPr>
                <p:nvPr/>
              </p:nvSpPr>
              <p:spPr bwMode="auto">
                <a:xfrm>
                  <a:off x="2140" y="880"/>
                  <a:ext cx="556" cy="308"/>
                </a:xfrm>
                <a:prstGeom prst="rect">
                  <a:avLst/>
                </a:prstGeom>
                <a:gradFill rotWithShape="1">
                  <a:gsLst>
                    <a:gs pos="0">
                      <a:srgbClr val="000000"/>
                    </a:gs>
                    <a:gs pos="50000">
                      <a:srgbClr val="FFFFFF"/>
                    </a:gs>
                    <a:gs pos="100000">
                      <a:srgbClr val="000000"/>
                    </a:gs>
                  </a:gsLst>
                  <a:lin ang="0" scaled="1"/>
                </a:gradFill>
                <a:ln w="6350" algn="ctr">
                  <a:solidFill>
                    <a:schemeClr val="tx1"/>
                  </a:solidFill>
                  <a:miter lim="800000"/>
                  <a:headEnd/>
                  <a:tailEnd/>
                </a:ln>
              </p:spPr>
              <p:txBody>
                <a:bodyPr wrap="none" anchor="ctr"/>
                <a:lstStyle/>
                <a:p>
                  <a:pPr eaLnBrk="0" hangingPunct="0"/>
                  <a:endParaRPr lang="es-CL"/>
                </a:p>
              </p:txBody>
            </p:sp>
          </p:grpSp>
          <p:sp>
            <p:nvSpPr>
              <p:cNvPr id="19" name="AutoShape 43"/>
              <p:cNvSpPr>
                <a:spLocks noChangeAspect="1" noChangeArrowheads="1"/>
              </p:cNvSpPr>
              <p:nvPr/>
            </p:nvSpPr>
            <p:spPr bwMode="auto">
              <a:xfrm>
                <a:off x="2254" y="570"/>
                <a:ext cx="192" cy="582"/>
              </a:xfrm>
              <a:prstGeom prst="downArrow">
                <a:avLst>
                  <a:gd name="adj1" fmla="val 50000"/>
                  <a:gd name="adj2" fmla="val 75911"/>
                </a:avLst>
              </a:prstGeom>
              <a:solidFill>
                <a:srgbClr val="FF3300"/>
              </a:solidFill>
              <a:ln w="12700" algn="ctr">
                <a:solidFill>
                  <a:schemeClr val="tx1"/>
                </a:solidFill>
                <a:miter lim="800000"/>
                <a:headEnd/>
                <a:tailEnd/>
              </a:ln>
              <a:effectLst>
                <a:outerShdw dist="107763" dir="13500000" algn="ctr" rotWithShape="0">
                  <a:schemeClr val="bg2">
                    <a:alpha val="50000"/>
                  </a:schemeClr>
                </a:outerShdw>
              </a:effectLst>
            </p:spPr>
            <p:txBody>
              <a:bodyPr wrap="none" anchor="ctr"/>
              <a:lstStyle/>
              <a:p>
                <a:pPr eaLnBrk="0" hangingPunct="0">
                  <a:defRPr/>
                </a:pPr>
                <a:endParaRPr lang="es-ES">
                  <a:latin typeface="Times"/>
                  <a:cs typeface="+mn-cs"/>
                </a:endParaRPr>
              </a:p>
            </p:txBody>
          </p:sp>
          <p:sp>
            <p:nvSpPr>
              <p:cNvPr id="16419" name="Text Box 44"/>
              <p:cNvSpPr txBox="1">
                <a:spLocks noChangeAspect="1" noChangeArrowheads="1"/>
              </p:cNvSpPr>
              <p:nvPr/>
            </p:nvSpPr>
            <p:spPr bwMode="auto">
              <a:xfrm>
                <a:off x="2354" y="435"/>
                <a:ext cx="299" cy="278"/>
              </a:xfrm>
              <a:prstGeom prst="rect">
                <a:avLst/>
              </a:prstGeom>
              <a:noFill/>
              <a:ln w="12700" algn="ctr">
                <a:noFill/>
                <a:miter lim="800000"/>
                <a:headEnd/>
                <a:tailEnd/>
              </a:ln>
            </p:spPr>
            <p:txBody>
              <a:bodyPr wrap="none">
                <a:spAutoFit/>
              </a:bodyPr>
              <a:lstStyle/>
              <a:p>
                <a:pPr eaLnBrk="0" hangingPunct="0"/>
                <a:r>
                  <a:rPr lang="es-CL" sz="2000" b="1" i="1"/>
                  <a:t>Q</a:t>
                </a:r>
                <a:r>
                  <a:rPr lang="es-CL" sz="2000" b="1" i="1" baseline="-25000"/>
                  <a:t>i</a:t>
                </a:r>
                <a:endParaRPr lang="es-ES" sz="2000" b="1" i="1" baseline="-25000"/>
              </a:p>
            </p:txBody>
          </p:sp>
        </p:grpSp>
        <p:sp>
          <p:nvSpPr>
            <p:cNvPr id="16416" name="Text Box 61"/>
            <p:cNvSpPr txBox="1">
              <a:spLocks noChangeArrowheads="1"/>
            </p:cNvSpPr>
            <p:nvPr/>
          </p:nvSpPr>
          <p:spPr bwMode="auto">
            <a:xfrm>
              <a:off x="2994" y="1983"/>
              <a:ext cx="861" cy="326"/>
            </a:xfrm>
            <a:prstGeom prst="rect">
              <a:avLst/>
            </a:prstGeom>
            <a:noFill/>
            <a:ln w="12700" algn="ctr">
              <a:noFill/>
              <a:miter lim="800000"/>
              <a:headEnd/>
              <a:tailEnd/>
            </a:ln>
          </p:spPr>
          <p:txBody>
            <a:bodyPr wrap="none">
              <a:spAutoFit/>
            </a:bodyPr>
            <a:lstStyle/>
            <a:p>
              <a:pPr eaLnBrk="0" hangingPunct="0"/>
              <a:r>
                <a:rPr lang="es-CL" sz="1400"/>
                <a:t>suministro de</a:t>
              </a:r>
            </a:p>
            <a:p>
              <a:pPr eaLnBrk="0" hangingPunct="0"/>
              <a:r>
                <a:rPr lang="es-CL" sz="1400"/>
                <a:t> calor isocórico</a:t>
              </a:r>
              <a:endParaRPr lang="es-ES" sz="1400"/>
            </a:p>
          </p:txBody>
        </p:sp>
      </p:grpSp>
      <p:grpSp>
        <p:nvGrpSpPr>
          <p:cNvPr id="16388" name="Group 117"/>
          <p:cNvGrpSpPr>
            <a:grpSpLocks/>
          </p:cNvGrpSpPr>
          <p:nvPr/>
        </p:nvGrpSpPr>
        <p:grpSpPr bwMode="auto">
          <a:xfrm>
            <a:off x="3786188" y="2286000"/>
            <a:ext cx="1041400" cy="3328988"/>
            <a:chOff x="3938" y="456"/>
            <a:chExt cx="656" cy="2097"/>
          </a:xfrm>
        </p:grpSpPr>
        <p:grpSp>
          <p:nvGrpSpPr>
            <p:cNvPr id="16406" name="Group 58"/>
            <p:cNvGrpSpPr>
              <a:grpSpLocks/>
            </p:cNvGrpSpPr>
            <p:nvPr/>
          </p:nvGrpSpPr>
          <p:grpSpPr bwMode="auto">
            <a:xfrm>
              <a:off x="3945" y="456"/>
              <a:ext cx="639" cy="1755"/>
              <a:chOff x="3171" y="972"/>
              <a:chExt cx="639" cy="1755"/>
            </a:xfrm>
          </p:grpSpPr>
          <p:grpSp>
            <p:nvGrpSpPr>
              <p:cNvPr id="16408" name="Group 39"/>
              <p:cNvGrpSpPr>
                <a:grpSpLocks noChangeAspect="1"/>
              </p:cNvGrpSpPr>
              <p:nvPr/>
            </p:nvGrpSpPr>
            <p:grpSpPr bwMode="auto">
              <a:xfrm>
                <a:off x="3171" y="972"/>
                <a:ext cx="639" cy="1463"/>
                <a:chOff x="3157" y="571"/>
                <a:chExt cx="710" cy="1625"/>
              </a:xfrm>
            </p:grpSpPr>
            <p:sp>
              <p:nvSpPr>
                <p:cNvPr id="16410" name="Rectangle 19" descr="Diagonal hacia arriba clara"/>
                <p:cNvSpPr>
                  <a:spLocks noChangeAspect="1" noChangeArrowheads="1"/>
                </p:cNvSpPr>
                <p:nvPr/>
              </p:nvSpPr>
              <p:spPr bwMode="auto">
                <a:xfrm>
                  <a:off x="3157" y="571"/>
                  <a:ext cx="710" cy="1625"/>
                </a:xfrm>
                <a:prstGeom prst="rect">
                  <a:avLst/>
                </a:prstGeom>
                <a:pattFill prst="ltUpDiag">
                  <a:fgClr>
                    <a:schemeClr val="tx1"/>
                  </a:fgClr>
                  <a:bgClr>
                    <a:schemeClr val="bg1"/>
                  </a:bgClr>
                </a:pattFill>
                <a:ln w="12700" algn="ctr">
                  <a:solidFill>
                    <a:schemeClr val="tx1"/>
                  </a:solidFill>
                  <a:miter lim="800000"/>
                  <a:headEnd/>
                  <a:tailEnd type="none" w="lg" len="med"/>
                </a:ln>
              </p:spPr>
              <p:txBody>
                <a:bodyPr wrap="none" anchor="ctr"/>
                <a:lstStyle/>
                <a:p>
                  <a:pPr eaLnBrk="0" hangingPunct="0"/>
                  <a:endParaRPr lang="es-CL"/>
                </a:p>
              </p:txBody>
            </p:sp>
            <p:sp>
              <p:nvSpPr>
                <p:cNvPr id="16411" name="Rectangle 20"/>
                <p:cNvSpPr>
                  <a:spLocks noChangeAspect="1" noChangeArrowheads="1"/>
                </p:cNvSpPr>
                <p:nvPr/>
              </p:nvSpPr>
              <p:spPr bwMode="auto">
                <a:xfrm>
                  <a:off x="3225" y="661"/>
                  <a:ext cx="569" cy="1534"/>
                </a:xfrm>
                <a:prstGeom prst="rect">
                  <a:avLst/>
                </a:prstGeom>
                <a:solidFill>
                  <a:schemeClr val="bg1"/>
                </a:solidFill>
                <a:ln w="12700" algn="ctr">
                  <a:solidFill>
                    <a:schemeClr val="tx1"/>
                  </a:solidFill>
                  <a:miter lim="800000"/>
                  <a:headEnd/>
                  <a:tailEnd type="none" w="lg" len="med"/>
                </a:ln>
              </p:spPr>
              <p:txBody>
                <a:bodyPr wrap="none" anchor="ctr"/>
                <a:lstStyle/>
                <a:p>
                  <a:pPr eaLnBrk="0" hangingPunct="0"/>
                  <a:endParaRPr lang="es-CL"/>
                </a:p>
              </p:txBody>
            </p:sp>
            <p:sp>
              <p:nvSpPr>
                <p:cNvPr id="16412" name="Rectangle 21" descr="10%"/>
                <p:cNvSpPr>
                  <a:spLocks noChangeAspect="1" noChangeArrowheads="1"/>
                </p:cNvSpPr>
                <p:nvPr/>
              </p:nvSpPr>
              <p:spPr bwMode="auto">
                <a:xfrm>
                  <a:off x="3228" y="664"/>
                  <a:ext cx="560" cy="548"/>
                </a:xfrm>
                <a:prstGeom prst="rect">
                  <a:avLst/>
                </a:prstGeom>
                <a:pattFill prst="pct10">
                  <a:fgClr>
                    <a:schemeClr val="tx1"/>
                  </a:fgClr>
                  <a:bgClr>
                    <a:srgbClr val="FFCC99"/>
                  </a:bgClr>
                </a:pattFill>
                <a:ln w="12700" algn="ctr">
                  <a:noFill/>
                  <a:miter lim="800000"/>
                  <a:headEnd/>
                  <a:tailEnd/>
                </a:ln>
              </p:spPr>
              <p:txBody>
                <a:bodyPr wrap="none" anchor="ctr"/>
                <a:lstStyle/>
                <a:p>
                  <a:pPr eaLnBrk="0" hangingPunct="0"/>
                  <a:endParaRPr lang="es-CL"/>
                </a:p>
              </p:txBody>
            </p:sp>
            <p:sp>
              <p:nvSpPr>
                <p:cNvPr id="16413" name="Rectangle 23"/>
                <p:cNvSpPr>
                  <a:spLocks noChangeAspect="1" noChangeArrowheads="1"/>
                </p:cNvSpPr>
                <p:nvPr/>
              </p:nvSpPr>
              <p:spPr bwMode="auto">
                <a:xfrm>
                  <a:off x="3447" y="1448"/>
                  <a:ext cx="108" cy="572"/>
                </a:xfrm>
                <a:prstGeom prst="rect">
                  <a:avLst/>
                </a:prstGeom>
                <a:gradFill rotWithShape="1">
                  <a:gsLst>
                    <a:gs pos="0">
                      <a:srgbClr val="000000"/>
                    </a:gs>
                    <a:gs pos="50000">
                      <a:srgbClr val="FFFFFF"/>
                    </a:gs>
                    <a:gs pos="100000">
                      <a:srgbClr val="000000"/>
                    </a:gs>
                  </a:gsLst>
                  <a:lin ang="0" scaled="1"/>
                </a:gradFill>
                <a:ln w="6350" algn="ctr">
                  <a:solidFill>
                    <a:schemeClr val="tx1"/>
                  </a:solidFill>
                  <a:miter lim="800000"/>
                  <a:headEnd/>
                  <a:tailEnd/>
                </a:ln>
              </p:spPr>
              <p:txBody>
                <a:bodyPr wrap="none" anchor="ctr"/>
                <a:lstStyle/>
                <a:p>
                  <a:pPr eaLnBrk="0" hangingPunct="0"/>
                  <a:endParaRPr lang="es-CL"/>
                </a:p>
              </p:txBody>
            </p:sp>
            <p:sp>
              <p:nvSpPr>
                <p:cNvPr id="16414" name="Rectangle 24"/>
                <p:cNvSpPr>
                  <a:spLocks noChangeAspect="1" noChangeArrowheads="1"/>
                </p:cNvSpPr>
                <p:nvPr/>
              </p:nvSpPr>
              <p:spPr bwMode="auto">
                <a:xfrm>
                  <a:off x="3232" y="1188"/>
                  <a:ext cx="556" cy="308"/>
                </a:xfrm>
                <a:prstGeom prst="rect">
                  <a:avLst/>
                </a:prstGeom>
                <a:gradFill rotWithShape="1">
                  <a:gsLst>
                    <a:gs pos="0">
                      <a:srgbClr val="000000"/>
                    </a:gs>
                    <a:gs pos="50000">
                      <a:srgbClr val="FFFFFF"/>
                    </a:gs>
                    <a:gs pos="100000">
                      <a:srgbClr val="000000"/>
                    </a:gs>
                  </a:gsLst>
                  <a:lin ang="0" scaled="1"/>
                </a:gradFill>
                <a:ln w="6350" algn="ctr">
                  <a:solidFill>
                    <a:schemeClr val="tx1"/>
                  </a:solidFill>
                  <a:miter lim="800000"/>
                  <a:headEnd/>
                  <a:tailEnd/>
                </a:ln>
              </p:spPr>
              <p:txBody>
                <a:bodyPr wrap="none" anchor="ctr"/>
                <a:lstStyle/>
                <a:p>
                  <a:pPr eaLnBrk="0" hangingPunct="0"/>
                  <a:endParaRPr lang="es-CL"/>
                </a:p>
              </p:txBody>
            </p:sp>
          </p:grpSp>
          <p:sp>
            <p:nvSpPr>
              <p:cNvPr id="16409" name="Line 42"/>
              <p:cNvSpPr>
                <a:spLocks noChangeShapeType="1"/>
              </p:cNvSpPr>
              <p:nvPr/>
            </p:nvSpPr>
            <p:spPr bwMode="auto">
              <a:xfrm>
                <a:off x="3480" y="2336"/>
                <a:ext cx="0" cy="391"/>
              </a:xfrm>
              <a:prstGeom prst="line">
                <a:avLst/>
              </a:prstGeom>
              <a:noFill/>
              <a:ln w="44450">
                <a:solidFill>
                  <a:srgbClr val="339966"/>
                </a:solidFill>
                <a:round/>
                <a:headEnd/>
                <a:tailEnd type="stealth" w="lg" len="lg"/>
              </a:ln>
            </p:spPr>
            <p:txBody>
              <a:bodyPr wrap="none" anchor="ctr"/>
              <a:lstStyle/>
              <a:p>
                <a:endParaRPr lang="es-CL"/>
              </a:p>
            </p:txBody>
          </p:sp>
        </p:grpSp>
        <p:sp>
          <p:nvSpPr>
            <p:cNvPr id="16407" name="Text Box 63"/>
            <p:cNvSpPr txBox="1">
              <a:spLocks noChangeArrowheads="1"/>
            </p:cNvSpPr>
            <p:nvPr/>
          </p:nvSpPr>
          <p:spPr bwMode="auto">
            <a:xfrm>
              <a:off x="3938" y="2227"/>
              <a:ext cx="656" cy="326"/>
            </a:xfrm>
            <a:prstGeom prst="rect">
              <a:avLst/>
            </a:prstGeom>
            <a:noFill/>
            <a:ln w="12700" algn="ctr">
              <a:noFill/>
              <a:miter lim="800000"/>
              <a:headEnd/>
              <a:tailEnd/>
            </a:ln>
          </p:spPr>
          <p:txBody>
            <a:bodyPr wrap="none">
              <a:spAutoFit/>
            </a:bodyPr>
            <a:lstStyle/>
            <a:p>
              <a:pPr eaLnBrk="0" hangingPunct="0"/>
              <a:r>
                <a:rPr lang="es-CL" sz="1400"/>
                <a:t>expansión</a:t>
              </a:r>
            </a:p>
            <a:p>
              <a:pPr eaLnBrk="0" hangingPunct="0"/>
              <a:r>
                <a:rPr lang="es-CL" sz="1400"/>
                <a:t>isentrópica</a:t>
              </a:r>
              <a:endParaRPr lang="es-ES" sz="1400"/>
            </a:p>
          </p:txBody>
        </p:sp>
      </p:grpSp>
      <p:grpSp>
        <p:nvGrpSpPr>
          <p:cNvPr id="16389" name="Group 122"/>
          <p:cNvGrpSpPr>
            <a:grpSpLocks/>
          </p:cNvGrpSpPr>
          <p:nvPr/>
        </p:nvGrpSpPr>
        <p:grpSpPr bwMode="auto">
          <a:xfrm>
            <a:off x="5429250" y="2286000"/>
            <a:ext cx="1684338" cy="3284538"/>
            <a:chOff x="4683" y="456"/>
            <a:chExt cx="1061" cy="2069"/>
          </a:xfrm>
        </p:grpSpPr>
        <p:grpSp>
          <p:nvGrpSpPr>
            <p:cNvPr id="16395" name="Group 56"/>
            <p:cNvGrpSpPr>
              <a:grpSpLocks noChangeAspect="1"/>
            </p:cNvGrpSpPr>
            <p:nvPr/>
          </p:nvGrpSpPr>
          <p:grpSpPr bwMode="auto">
            <a:xfrm>
              <a:off x="4769" y="456"/>
              <a:ext cx="977" cy="1732"/>
              <a:chOff x="4399" y="976"/>
              <a:chExt cx="1084" cy="1921"/>
            </a:xfrm>
          </p:grpSpPr>
          <p:grpSp>
            <p:nvGrpSpPr>
              <p:cNvPr id="16397" name="Group 40"/>
              <p:cNvGrpSpPr>
                <a:grpSpLocks noChangeAspect="1"/>
              </p:cNvGrpSpPr>
              <p:nvPr/>
            </p:nvGrpSpPr>
            <p:grpSpPr bwMode="auto">
              <a:xfrm>
                <a:off x="4399" y="976"/>
                <a:ext cx="710" cy="1921"/>
                <a:chOff x="4185" y="535"/>
                <a:chExt cx="710" cy="1921"/>
              </a:xfrm>
            </p:grpSpPr>
            <p:grpSp>
              <p:nvGrpSpPr>
                <p:cNvPr id="16400" name="Group 25"/>
                <p:cNvGrpSpPr>
                  <a:grpSpLocks noChangeAspect="1"/>
                </p:cNvGrpSpPr>
                <p:nvPr/>
              </p:nvGrpSpPr>
              <p:grpSpPr bwMode="auto">
                <a:xfrm>
                  <a:off x="4185" y="535"/>
                  <a:ext cx="710" cy="1625"/>
                  <a:chOff x="669" y="583"/>
                  <a:chExt cx="710" cy="1625"/>
                </a:xfrm>
              </p:grpSpPr>
              <p:sp>
                <p:nvSpPr>
                  <p:cNvPr id="16404" name="Rectangle 26" descr="Diagonal hacia arriba clara"/>
                  <p:cNvSpPr>
                    <a:spLocks noChangeAspect="1" noChangeArrowheads="1"/>
                  </p:cNvSpPr>
                  <p:nvPr/>
                </p:nvSpPr>
                <p:spPr bwMode="auto">
                  <a:xfrm>
                    <a:off x="669" y="583"/>
                    <a:ext cx="710" cy="1625"/>
                  </a:xfrm>
                  <a:prstGeom prst="rect">
                    <a:avLst/>
                  </a:prstGeom>
                  <a:pattFill prst="ltUpDiag">
                    <a:fgClr>
                      <a:schemeClr val="tx1"/>
                    </a:fgClr>
                    <a:bgClr>
                      <a:schemeClr val="bg1"/>
                    </a:bgClr>
                  </a:pattFill>
                  <a:ln w="12700" algn="ctr">
                    <a:solidFill>
                      <a:schemeClr val="tx1"/>
                    </a:solidFill>
                    <a:miter lim="800000"/>
                    <a:headEnd/>
                    <a:tailEnd type="none" w="lg" len="med"/>
                  </a:ln>
                </p:spPr>
                <p:txBody>
                  <a:bodyPr wrap="none" anchor="ctr"/>
                  <a:lstStyle/>
                  <a:p>
                    <a:pPr eaLnBrk="0" hangingPunct="0"/>
                    <a:endParaRPr lang="es-CL"/>
                  </a:p>
                </p:txBody>
              </p:sp>
              <p:sp>
                <p:nvSpPr>
                  <p:cNvPr id="16405" name="Rectangle 27"/>
                  <p:cNvSpPr>
                    <a:spLocks noChangeAspect="1" noChangeArrowheads="1"/>
                  </p:cNvSpPr>
                  <p:nvPr/>
                </p:nvSpPr>
                <p:spPr bwMode="auto">
                  <a:xfrm>
                    <a:off x="737" y="673"/>
                    <a:ext cx="569" cy="1534"/>
                  </a:xfrm>
                  <a:prstGeom prst="rect">
                    <a:avLst/>
                  </a:prstGeom>
                  <a:solidFill>
                    <a:schemeClr val="bg1"/>
                  </a:solidFill>
                  <a:ln w="12700" algn="ctr">
                    <a:solidFill>
                      <a:schemeClr val="tx1"/>
                    </a:solidFill>
                    <a:miter lim="800000"/>
                    <a:headEnd/>
                    <a:tailEnd type="none" w="lg" len="med"/>
                  </a:ln>
                </p:spPr>
                <p:txBody>
                  <a:bodyPr wrap="none" anchor="ctr"/>
                  <a:lstStyle/>
                  <a:p>
                    <a:pPr eaLnBrk="0" hangingPunct="0"/>
                    <a:endParaRPr lang="es-CL"/>
                  </a:p>
                </p:txBody>
              </p:sp>
            </p:grpSp>
            <p:sp>
              <p:nvSpPr>
                <p:cNvPr id="16401" name="Rectangle 28" descr="5%"/>
                <p:cNvSpPr>
                  <a:spLocks noChangeAspect="1" noChangeArrowheads="1"/>
                </p:cNvSpPr>
                <p:nvPr/>
              </p:nvSpPr>
              <p:spPr bwMode="auto">
                <a:xfrm>
                  <a:off x="4256" y="628"/>
                  <a:ext cx="560" cy="996"/>
                </a:xfrm>
                <a:prstGeom prst="rect">
                  <a:avLst/>
                </a:prstGeom>
                <a:pattFill prst="pct5">
                  <a:fgClr>
                    <a:schemeClr val="tx1"/>
                  </a:fgClr>
                  <a:bgClr>
                    <a:srgbClr val="99CCFF"/>
                  </a:bgClr>
                </a:pattFill>
                <a:ln w="12700" algn="ctr">
                  <a:noFill/>
                  <a:miter lim="800000"/>
                  <a:headEnd/>
                  <a:tailEnd/>
                </a:ln>
              </p:spPr>
              <p:txBody>
                <a:bodyPr wrap="none" anchor="ctr"/>
                <a:lstStyle/>
                <a:p>
                  <a:pPr eaLnBrk="0" hangingPunct="0"/>
                  <a:endParaRPr lang="es-CL"/>
                </a:p>
              </p:txBody>
            </p:sp>
            <p:sp>
              <p:nvSpPr>
                <p:cNvPr id="16402" name="Rectangle 30"/>
                <p:cNvSpPr>
                  <a:spLocks noChangeAspect="1" noChangeArrowheads="1"/>
                </p:cNvSpPr>
                <p:nvPr/>
              </p:nvSpPr>
              <p:spPr bwMode="auto">
                <a:xfrm>
                  <a:off x="4482" y="1884"/>
                  <a:ext cx="108" cy="572"/>
                </a:xfrm>
                <a:prstGeom prst="rect">
                  <a:avLst/>
                </a:prstGeom>
                <a:gradFill rotWithShape="1">
                  <a:gsLst>
                    <a:gs pos="0">
                      <a:srgbClr val="000000"/>
                    </a:gs>
                    <a:gs pos="50000">
                      <a:srgbClr val="FFFFFF"/>
                    </a:gs>
                    <a:gs pos="100000">
                      <a:srgbClr val="000000"/>
                    </a:gs>
                  </a:gsLst>
                  <a:lin ang="0" scaled="1"/>
                </a:gradFill>
                <a:ln w="6350" algn="ctr">
                  <a:solidFill>
                    <a:schemeClr val="tx1"/>
                  </a:solidFill>
                  <a:miter lim="800000"/>
                  <a:headEnd/>
                  <a:tailEnd/>
                </a:ln>
              </p:spPr>
              <p:txBody>
                <a:bodyPr wrap="none" anchor="ctr"/>
                <a:lstStyle/>
                <a:p>
                  <a:pPr eaLnBrk="0" hangingPunct="0"/>
                  <a:endParaRPr lang="es-CL"/>
                </a:p>
              </p:txBody>
            </p:sp>
            <p:sp>
              <p:nvSpPr>
                <p:cNvPr id="16403" name="Rectangle 31"/>
                <p:cNvSpPr>
                  <a:spLocks noChangeAspect="1" noChangeArrowheads="1"/>
                </p:cNvSpPr>
                <p:nvPr/>
              </p:nvSpPr>
              <p:spPr bwMode="auto">
                <a:xfrm>
                  <a:off x="4260" y="1624"/>
                  <a:ext cx="556" cy="308"/>
                </a:xfrm>
                <a:prstGeom prst="rect">
                  <a:avLst/>
                </a:prstGeom>
                <a:gradFill rotWithShape="1">
                  <a:gsLst>
                    <a:gs pos="0">
                      <a:srgbClr val="000000"/>
                    </a:gs>
                    <a:gs pos="50000">
                      <a:srgbClr val="FFFFFF"/>
                    </a:gs>
                    <a:gs pos="100000">
                      <a:srgbClr val="000000"/>
                    </a:gs>
                  </a:gsLst>
                  <a:lin ang="0" scaled="1"/>
                </a:gradFill>
                <a:ln w="6350" algn="ctr">
                  <a:solidFill>
                    <a:schemeClr val="tx1"/>
                  </a:solidFill>
                  <a:miter lim="800000"/>
                  <a:headEnd/>
                  <a:tailEnd/>
                </a:ln>
              </p:spPr>
              <p:txBody>
                <a:bodyPr wrap="none" anchor="ctr"/>
                <a:lstStyle/>
                <a:p>
                  <a:pPr eaLnBrk="0" hangingPunct="0"/>
                  <a:endParaRPr lang="es-CL"/>
                </a:p>
              </p:txBody>
            </p:sp>
          </p:grpSp>
          <p:sp>
            <p:nvSpPr>
              <p:cNvPr id="41" name="AutoShape 54"/>
              <p:cNvSpPr>
                <a:spLocks noChangeAspect="1" noChangeArrowheads="1"/>
              </p:cNvSpPr>
              <p:nvPr/>
            </p:nvSpPr>
            <p:spPr bwMode="auto">
              <a:xfrm rot="-5400000">
                <a:off x="5002" y="1251"/>
                <a:ext cx="192" cy="580"/>
              </a:xfrm>
              <a:prstGeom prst="downArrow">
                <a:avLst>
                  <a:gd name="adj1" fmla="val 50000"/>
                  <a:gd name="adj2" fmla="val 75911"/>
                </a:avLst>
              </a:prstGeom>
              <a:solidFill>
                <a:srgbClr val="0000FF"/>
              </a:solidFill>
              <a:ln w="12700" algn="ctr">
                <a:solidFill>
                  <a:schemeClr val="tx1"/>
                </a:solidFill>
                <a:miter lim="800000"/>
                <a:headEnd/>
                <a:tailEnd/>
              </a:ln>
              <a:effectLst>
                <a:outerShdw dist="107763" dir="13500000" algn="ctr" rotWithShape="0">
                  <a:schemeClr val="bg2">
                    <a:alpha val="50000"/>
                  </a:schemeClr>
                </a:outerShdw>
              </a:effectLst>
            </p:spPr>
            <p:txBody>
              <a:bodyPr wrap="none" anchor="ctr"/>
              <a:lstStyle/>
              <a:p>
                <a:pPr eaLnBrk="0" hangingPunct="0">
                  <a:defRPr/>
                </a:pPr>
                <a:endParaRPr lang="es-ES">
                  <a:latin typeface="Times"/>
                  <a:cs typeface="+mn-cs"/>
                </a:endParaRPr>
              </a:p>
            </p:txBody>
          </p:sp>
          <p:sp>
            <p:nvSpPr>
              <p:cNvPr id="16399" name="Text Box 55"/>
              <p:cNvSpPr txBox="1">
                <a:spLocks noChangeAspect="1" noChangeArrowheads="1"/>
              </p:cNvSpPr>
              <p:nvPr/>
            </p:nvSpPr>
            <p:spPr bwMode="auto">
              <a:xfrm>
                <a:off x="5145" y="1191"/>
                <a:ext cx="338" cy="277"/>
              </a:xfrm>
              <a:prstGeom prst="rect">
                <a:avLst/>
              </a:prstGeom>
              <a:noFill/>
              <a:ln w="12700" algn="ctr">
                <a:noFill/>
                <a:miter lim="800000"/>
                <a:headEnd/>
                <a:tailEnd/>
              </a:ln>
            </p:spPr>
            <p:txBody>
              <a:bodyPr wrap="none">
                <a:spAutoFit/>
              </a:bodyPr>
              <a:lstStyle/>
              <a:p>
                <a:pPr eaLnBrk="0" hangingPunct="0"/>
                <a:r>
                  <a:rPr lang="es-CL" sz="2000" b="1" i="1"/>
                  <a:t>Q</a:t>
                </a:r>
                <a:r>
                  <a:rPr lang="es-CL" sz="2000" b="1" i="1" baseline="-25000"/>
                  <a:t>o</a:t>
                </a:r>
                <a:endParaRPr lang="es-ES" sz="2000" b="1" i="1" baseline="-25000"/>
              </a:p>
            </p:txBody>
          </p:sp>
        </p:grpSp>
        <p:sp>
          <p:nvSpPr>
            <p:cNvPr id="16396" name="Text Box 64"/>
            <p:cNvSpPr txBox="1">
              <a:spLocks noChangeArrowheads="1"/>
            </p:cNvSpPr>
            <p:nvPr/>
          </p:nvSpPr>
          <p:spPr bwMode="auto">
            <a:xfrm>
              <a:off x="4683" y="2199"/>
              <a:ext cx="861" cy="326"/>
            </a:xfrm>
            <a:prstGeom prst="rect">
              <a:avLst/>
            </a:prstGeom>
            <a:noFill/>
            <a:ln w="12700" algn="ctr">
              <a:noFill/>
              <a:miter lim="800000"/>
              <a:headEnd/>
              <a:tailEnd/>
            </a:ln>
          </p:spPr>
          <p:txBody>
            <a:bodyPr wrap="none">
              <a:spAutoFit/>
            </a:bodyPr>
            <a:lstStyle/>
            <a:p>
              <a:pPr eaLnBrk="0" hangingPunct="0"/>
              <a:r>
                <a:rPr lang="es-CL" sz="1400"/>
                <a:t>rechazo de</a:t>
              </a:r>
            </a:p>
            <a:p>
              <a:pPr eaLnBrk="0" hangingPunct="0"/>
              <a:r>
                <a:rPr lang="es-CL" sz="1400"/>
                <a:t> calor isocórico</a:t>
              </a:r>
              <a:endParaRPr lang="es-ES" sz="1400"/>
            </a:p>
          </p:txBody>
        </p:sp>
      </p:grpSp>
      <p:sp>
        <p:nvSpPr>
          <p:cNvPr id="50" name="TextBox 49"/>
          <p:cNvSpPr txBox="1"/>
          <p:nvPr/>
        </p:nvSpPr>
        <p:spPr>
          <a:xfrm>
            <a:off x="785813" y="571500"/>
            <a:ext cx="6072187" cy="461963"/>
          </a:xfrm>
          <a:prstGeom prst="rect">
            <a:avLst/>
          </a:prstGeom>
          <a:noFill/>
        </p:spPr>
        <p:txBody>
          <a:bodyPr>
            <a:spAutoFit/>
          </a:bodyPr>
          <a:lstStyle/>
          <a:p>
            <a:pPr eaLnBrk="0" hangingPunct="0">
              <a:defRPr/>
            </a:pPr>
            <a:r>
              <a:rPr lang="es-CL" i="1" dirty="0">
                <a:solidFill>
                  <a:srgbClr val="1C67BB"/>
                </a:solidFill>
                <a:latin typeface="+mn-lt"/>
                <a:cs typeface="+mn-cs"/>
              </a:rPr>
              <a:t>Ciclo de Otto Idealizado</a:t>
            </a:r>
            <a:endParaRPr lang="es-CL" i="1" dirty="0">
              <a:solidFill>
                <a:srgbClr val="1C67BB"/>
              </a:solidFill>
              <a:latin typeface="+mn-lt"/>
              <a:cs typeface="+mn-cs"/>
            </a:endParaRPr>
          </a:p>
        </p:txBody>
      </p:sp>
      <p:sp>
        <p:nvSpPr>
          <p:cNvPr id="16391" name="TextBox 50"/>
          <p:cNvSpPr txBox="1">
            <a:spLocks noChangeArrowheads="1"/>
          </p:cNvSpPr>
          <p:nvPr/>
        </p:nvSpPr>
        <p:spPr bwMode="auto">
          <a:xfrm>
            <a:off x="642938" y="1785938"/>
            <a:ext cx="928687" cy="461962"/>
          </a:xfrm>
          <a:prstGeom prst="rect">
            <a:avLst/>
          </a:prstGeom>
          <a:noFill/>
          <a:ln w="9525">
            <a:noFill/>
            <a:miter lim="800000"/>
            <a:headEnd/>
            <a:tailEnd/>
          </a:ln>
        </p:spPr>
        <p:txBody>
          <a:bodyPr>
            <a:spAutoFit/>
          </a:bodyPr>
          <a:lstStyle/>
          <a:p>
            <a:pPr eaLnBrk="0" hangingPunct="0"/>
            <a:r>
              <a:rPr lang="es-CL"/>
              <a:t>1</a:t>
            </a:r>
            <a:r>
              <a:rPr lang="es-CL">
                <a:sym typeface="Wingdings" pitchFamily="2" charset="2"/>
              </a:rPr>
              <a:t> 2</a:t>
            </a:r>
            <a:endParaRPr lang="es-CL"/>
          </a:p>
        </p:txBody>
      </p:sp>
      <p:sp>
        <p:nvSpPr>
          <p:cNvPr id="16392" name="TextBox 51"/>
          <p:cNvSpPr txBox="1">
            <a:spLocks noChangeArrowheads="1"/>
          </p:cNvSpPr>
          <p:nvPr/>
        </p:nvSpPr>
        <p:spPr bwMode="auto">
          <a:xfrm>
            <a:off x="1500188" y="1785938"/>
            <a:ext cx="928687" cy="461962"/>
          </a:xfrm>
          <a:prstGeom prst="rect">
            <a:avLst/>
          </a:prstGeom>
          <a:noFill/>
          <a:ln w="9525">
            <a:noFill/>
            <a:miter lim="800000"/>
            <a:headEnd/>
            <a:tailEnd/>
          </a:ln>
        </p:spPr>
        <p:txBody>
          <a:bodyPr>
            <a:spAutoFit/>
          </a:bodyPr>
          <a:lstStyle/>
          <a:p>
            <a:pPr eaLnBrk="0" hangingPunct="0"/>
            <a:r>
              <a:rPr lang="es-CL"/>
              <a:t>2</a:t>
            </a:r>
            <a:r>
              <a:rPr lang="es-CL">
                <a:sym typeface="Wingdings" pitchFamily="2" charset="2"/>
              </a:rPr>
              <a:t>3</a:t>
            </a:r>
            <a:endParaRPr lang="es-CL"/>
          </a:p>
        </p:txBody>
      </p:sp>
      <p:sp>
        <p:nvSpPr>
          <p:cNvPr id="16393" name="TextBox 52"/>
          <p:cNvSpPr txBox="1">
            <a:spLocks noChangeArrowheads="1"/>
          </p:cNvSpPr>
          <p:nvPr/>
        </p:nvSpPr>
        <p:spPr bwMode="auto">
          <a:xfrm>
            <a:off x="3786188" y="1714500"/>
            <a:ext cx="1000125" cy="461963"/>
          </a:xfrm>
          <a:prstGeom prst="rect">
            <a:avLst/>
          </a:prstGeom>
          <a:noFill/>
          <a:ln w="9525">
            <a:noFill/>
            <a:miter lim="800000"/>
            <a:headEnd/>
            <a:tailEnd/>
          </a:ln>
        </p:spPr>
        <p:txBody>
          <a:bodyPr>
            <a:spAutoFit/>
          </a:bodyPr>
          <a:lstStyle/>
          <a:p>
            <a:pPr eaLnBrk="0" hangingPunct="0"/>
            <a:r>
              <a:rPr lang="es-CL"/>
              <a:t>3</a:t>
            </a:r>
            <a:r>
              <a:rPr lang="es-CL">
                <a:sym typeface="Wingdings" pitchFamily="2" charset="2"/>
              </a:rPr>
              <a:t> 4</a:t>
            </a:r>
            <a:endParaRPr lang="es-CL"/>
          </a:p>
        </p:txBody>
      </p:sp>
      <p:sp>
        <p:nvSpPr>
          <p:cNvPr id="16394" name="TextBox 53"/>
          <p:cNvSpPr txBox="1">
            <a:spLocks noChangeArrowheads="1"/>
          </p:cNvSpPr>
          <p:nvPr/>
        </p:nvSpPr>
        <p:spPr bwMode="auto">
          <a:xfrm>
            <a:off x="5643563" y="1785938"/>
            <a:ext cx="1000125" cy="461962"/>
          </a:xfrm>
          <a:prstGeom prst="rect">
            <a:avLst/>
          </a:prstGeom>
          <a:noFill/>
          <a:ln w="9525">
            <a:noFill/>
            <a:miter lim="800000"/>
            <a:headEnd/>
            <a:tailEnd/>
          </a:ln>
        </p:spPr>
        <p:txBody>
          <a:bodyPr>
            <a:spAutoFit/>
          </a:bodyPr>
          <a:lstStyle/>
          <a:p>
            <a:pPr eaLnBrk="0" hangingPunct="0"/>
            <a:r>
              <a:rPr lang="es-CL"/>
              <a:t>4</a:t>
            </a:r>
            <a:r>
              <a:rPr lang="es-CL">
                <a:sym typeface="Wingdings" pitchFamily="2" charset="2"/>
              </a:rPr>
              <a:t>1</a:t>
            </a:r>
            <a:endParaRPr lang="es-CL"/>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pPr algn="l"/>
            <a:r>
              <a:rPr lang="es-CL" sz="3200" i="1" smtClean="0">
                <a:solidFill>
                  <a:srgbClr val="1C67BB"/>
                </a:solidFill>
              </a:rPr>
              <a:t>Motor de dos tiempos</a:t>
            </a:r>
          </a:p>
        </p:txBody>
      </p:sp>
      <p:sp>
        <p:nvSpPr>
          <p:cNvPr id="17411" name="Content Placeholder 2"/>
          <p:cNvSpPr>
            <a:spLocks noGrp="1"/>
          </p:cNvSpPr>
          <p:nvPr>
            <p:ph idx="1"/>
          </p:nvPr>
        </p:nvSpPr>
        <p:spPr/>
        <p:txBody>
          <a:bodyPr/>
          <a:lstStyle/>
          <a:p>
            <a:r>
              <a:rPr lang="es-CL" sz="2800" smtClean="0"/>
              <a:t>Motor que se rige por el ciclo de Otto. Consta de dos procesos:</a:t>
            </a:r>
          </a:p>
          <a:p>
            <a:pPr>
              <a:buFontTx/>
              <a:buNone/>
            </a:pPr>
            <a:r>
              <a:rPr lang="es-CL" sz="2800" b="1" i="1" smtClean="0"/>
              <a:t>1. (Admisión - Compresión): </a:t>
            </a:r>
            <a:r>
              <a:rPr lang="es-CL" sz="2800" smtClean="0"/>
              <a:t>Cuando el pistón alcanza el punto muerto inferior comienza a desplazarse hacia el punto muerto superior, creando una diferencia de presión que aspira a la mezcla de aire y gasolina por la válvula de admisión y luego el pistón comprime la mezcla.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p:cNvSpPr>
            <a:spLocks noGrp="1"/>
          </p:cNvSpPr>
          <p:nvPr>
            <p:ph idx="1"/>
          </p:nvPr>
        </p:nvSpPr>
        <p:spPr>
          <a:xfrm>
            <a:off x="685800" y="571500"/>
            <a:ext cx="7772400" cy="5524500"/>
          </a:xfrm>
        </p:spPr>
        <p:txBody>
          <a:bodyPr/>
          <a:lstStyle/>
          <a:p>
            <a:pPr>
              <a:buFontTx/>
              <a:buNone/>
            </a:pPr>
            <a:r>
              <a:rPr lang="es-CL" b="1" i="1" smtClean="0"/>
              <a:t>2. (Expansión – Escape de gases): </a:t>
            </a:r>
            <a:r>
              <a:rPr lang="es-CL" smtClean="0"/>
              <a:t>Una vez que el pistón llega al punto muerto superior y la mezcla está comprimida, se le enciende una chispa dada por la bujía liberando energía y alcanzando altas presiones y temperaturas en el cilindro, el pistón se desplaza hacia abajo realizando un trabajo. Luego se destapa la válvula de escape y los gases quemados se liberan a altas presiones.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8" name="Picture 2" descr="Archivo:Two-Stroke Engine.gif">
            <a:hlinkClick r:id="rId2"/>
          </p:cNvPr>
          <p:cNvPicPr>
            <a:picLocks noChangeAspect="1" noChangeArrowheads="1" noCrop="1"/>
          </p:cNvPicPr>
          <p:nvPr/>
        </p:nvPicPr>
        <p:blipFill>
          <a:blip r:embed="rId3" cstate="print"/>
          <a:srcRect/>
          <a:stretch>
            <a:fillRect/>
          </a:stretch>
        </p:blipFill>
        <p:spPr bwMode="auto">
          <a:xfrm>
            <a:off x="2928938" y="996950"/>
            <a:ext cx="2857500" cy="4970463"/>
          </a:xfrm>
          <a:prstGeom prst="rect">
            <a:avLst/>
          </a:prstGeom>
          <a:noFill/>
          <a:ln w="9525">
            <a:noFill/>
            <a:miter lim="800000"/>
            <a:headEnd/>
            <a:tailEnd/>
          </a:ln>
        </p:spPr>
      </p:pic>
      <p:sp>
        <p:nvSpPr>
          <p:cNvPr id="5" name="TextBox 4"/>
          <p:cNvSpPr txBox="1"/>
          <p:nvPr/>
        </p:nvSpPr>
        <p:spPr>
          <a:xfrm>
            <a:off x="928688" y="214313"/>
            <a:ext cx="5929312" cy="584200"/>
          </a:xfrm>
          <a:prstGeom prst="rect">
            <a:avLst/>
          </a:prstGeom>
          <a:noFill/>
        </p:spPr>
        <p:txBody>
          <a:bodyPr>
            <a:spAutoFit/>
          </a:bodyPr>
          <a:lstStyle/>
          <a:p>
            <a:pPr eaLnBrk="0" hangingPunct="0">
              <a:defRPr/>
            </a:pPr>
            <a:r>
              <a:rPr lang="es-CL" sz="3200" dirty="0">
                <a:latin typeface="+mn-lt"/>
                <a:cs typeface="+mn-cs"/>
              </a:rPr>
              <a:t>Motor de 2 tiempos</a:t>
            </a:r>
            <a:endParaRPr lang="es-CL" sz="3200" dirty="0">
              <a:latin typeface="+mn-lt"/>
              <a:cs typeface="+mn-cs"/>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pPr algn="l"/>
            <a:r>
              <a:rPr lang="es-CL" sz="3200" i="1" smtClean="0">
                <a:solidFill>
                  <a:srgbClr val="1C67BB"/>
                </a:solidFill>
              </a:rPr>
              <a:t>Motor de 4 tiempos</a:t>
            </a:r>
          </a:p>
        </p:txBody>
      </p:sp>
      <p:sp>
        <p:nvSpPr>
          <p:cNvPr id="20483" name="Content Placeholder 2"/>
          <p:cNvSpPr>
            <a:spLocks noGrp="1"/>
          </p:cNvSpPr>
          <p:nvPr>
            <p:ph idx="1"/>
          </p:nvPr>
        </p:nvSpPr>
        <p:spPr>
          <a:xfrm>
            <a:off x="685800" y="1571625"/>
            <a:ext cx="7772400" cy="4524375"/>
          </a:xfrm>
        </p:spPr>
        <p:txBody>
          <a:bodyPr/>
          <a:lstStyle/>
          <a:p>
            <a:r>
              <a:rPr lang="es-CL" smtClean="0"/>
              <a:t>Motor que se rige por el ciclo de Otto, el pistón hace cuatro carreras lo que produce dos vueltas completas del cigüeñal para completar el ciclo termodinámico de combustión.</a:t>
            </a:r>
          </a:p>
          <a:p>
            <a:r>
              <a:rPr lang="es-CL" smtClean="0"/>
              <a:t>Los cuatro tiempos son:</a:t>
            </a:r>
          </a:p>
          <a:p>
            <a:pPr>
              <a:buFontTx/>
              <a:buNone/>
            </a:pPr>
            <a:r>
              <a:rPr lang="es-CL" b="1" i="1" smtClean="0"/>
              <a:t>1)Admisión: </a:t>
            </a:r>
            <a:r>
              <a:rPr lang="es-CL" smtClean="0"/>
              <a:t>el descenso del pistón aspira la mezcla de aire-combustible, la que entra por la válvula de admisión.</a:t>
            </a:r>
          </a:p>
          <a:p>
            <a:pPr>
              <a:buFontTx/>
              <a:buNone/>
            </a:pPr>
            <a:endParaRPr lang="es-CL" smtClean="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2"/>
          <p:cNvSpPr>
            <a:spLocks noGrp="1"/>
          </p:cNvSpPr>
          <p:nvPr>
            <p:ph idx="1"/>
          </p:nvPr>
        </p:nvSpPr>
        <p:spPr>
          <a:xfrm>
            <a:off x="685800" y="500063"/>
            <a:ext cx="7772400" cy="5715000"/>
          </a:xfrm>
        </p:spPr>
        <p:txBody>
          <a:bodyPr/>
          <a:lstStyle/>
          <a:p>
            <a:pPr>
              <a:buFontTx/>
              <a:buNone/>
            </a:pPr>
            <a:r>
              <a:rPr lang="es-CL" sz="2600" b="1" i="1" smtClean="0"/>
              <a:t>2)Compresión: </a:t>
            </a:r>
            <a:r>
              <a:rPr lang="es-CL" sz="2600" smtClean="0"/>
              <a:t>el pistón al llegar al final de la carrera inferior la válvula de admisión se cierra, comprimiéndose la mezcla contenida en la cámara por el ascenso del pistón.</a:t>
            </a:r>
          </a:p>
          <a:p>
            <a:pPr>
              <a:buFontTx/>
              <a:buNone/>
            </a:pPr>
            <a:r>
              <a:rPr lang="es-CL" sz="2600" b="1" i="1" smtClean="0"/>
              <a:t>3)Explosión: </a:t>
            </a:r>
            <a:r>
              <a:rPr lang="es-CL" sz="2600" smtClean="0"/>
              <a:t>al llegar al final de la carrera superior la mezcla alcanza la máxima presión. En el caso de un motor a gasolina se produce una chispa arrojada por la bujía provocando la inflamación de la mezcla, en cambio en uno diesel las altas temperaturas y presiones la mezcla se autoinflama en el cilindro.</a:t>
            </a:r>
          </a:p>
          <a:p>
            <a:pPr>
              <a:buFontTx/>
              <a:buNone/>
            </a:pPr>
            <a:r>
              <a:rPr lang="es-CL" sz="2600" smtClean="0"/>
              <a:t>   En ambos casos, una vez iniciada la combustión se expanden los gases que empujan el pistón siendo esta la única fase en la que se obtiene trabajo.</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a:defRPr/>
            </a:pPr>
            <a:r>
              <a:rPr lang="es-CL" dirty="0" smtClean="0">
                <a:solidFill>
                  <a:schemeClr val="accent2">
                    <a:lumMod val="75000"/>
                  </a:schemeClr>
                </a:solidFill>
              </a:rPr>
              <a:t>¿Qué es la termodinámica</a:t>
            </a:r>
            <a:r>
              <a:rPr lang="es-CL" dirty="0" smtClean="0"/>
              <a:t>?</a:t>
            </a:r>
            <a:endParaRPr lang="es-CL" dirty="0"/>
          </a:p>
        </p:txBody>
      </p:sp>
      <p:sp>
        <p:nvSpPr>
          <p:cNvPr id="4099" name="Rectangle 3"/>
          <p:cNvSpPr>
            <a:spLocks noGrp="1" noChangeArrowheads="1"/>
          </p:cNvSpPr>
          <p:nvPr>
            <p:ph idx="1"/>
          </p:nvPr>
        </p:nvSpPr>
        <p:spPr/>
        <p:txBody>
          <a:bodyPr/>
          <a:lstStyle/>
          <a:p>
            <a:r>
              <a:rPr lang="es-CL" smtClean="0"/>
              <a:t>Es una rama de la física que estudia los efectos de los cambios de volumen, temperatura y presión dentro de un sistema y su relación con otros sistemas.</a:t>
            </a:r>
          </a:p>
          <a:p>
            <a:r>
              <a:rPr lang="es-CL" smtClean="0"/>
              <a:t>Es una ciencia macroscópica que estudia el calor, el trabajo, la energía y los cambios que ellos producen en los estados de los sistemas.</a:t>
            </a:r>
          </a:p>
          <a:p>
            <a:pPr>
              <a:buFontTx/>
              <a:buNone/>
            </a:pPr>
            <a:endParaRPr lang="es-CL" smtClean="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Content Placeholder 2"/>
          <p:cNvSpPr>
            <a:spLocks noGrp="1"/>
          </p:cNvSpPr>
          <p:nvPr>
            <p:ph idx="1"/>
          </p:nvPr>
        </p:nvSpPr>
        <p:spPr>
          <a:xfrm>
            <a:off x="571500" y="500063"/>
            <a:ext cx="7772400" cy="6000750"/>
          </a:xfrm>
        </p:spPr>
        <p:txBody>
          <a:bodyPr/>
          <a:lstStyle/>
          <a:p>
            <a:pPr>
              <a:buFontTx/>
              <a:buNone/>
            </a:pPr>
            <a:r>
              <a:rPr lang="es-CL" b="1" i="1" smtClean="0"/>
              <a:t>4)Escape: </a:t>
            </a:r>
            <a:r>
              <a:rPr lang="es-CL" smtClean="0"/>
              <a:t>En esta fase el pistón empuja los gases quemados con un movimiento ascendente, saliendo a través de la válvula de escape. Al llegar al punto máximo de carrera superior se cierra la válvula de escape y se abre nuevamente la de admisión reiniciándose el ciclo.</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Content Placeholder 2"/>
          <p:cNvSpPr>
            <a:spLocks noGrp="1"/>
          </p:cNvSpPr>
          <p:nvPr>
            <p:ph idx="1"/>
          </p:nvPr>
        </p:nvSpPr>
        <p:spPr>
          <a:xfrm>
            <a:off x="685800" y="500063"/>
            <a:ext cx="7772400" cy="642937"/>
          </a:xfrm>
        </p:spPr>
        <p:txBody>
          <a:bodyPr/>
          <a:lstStyle/>
          <a:p>
            <a:pPr>
              <a:buFontTx/>
              <a:buNone/>
            </a:pPr>
            <a:r>
              <a:rPr lang="es-CL" smtClean="0"/>
              <a:t>Motor de cuatro tiempos o de Otto</a:t>
            </a:r>
          </a:p>
        </p:txBody>
      </p:sp>
      <p:pic>
        <p:nvPicPr>
          <p:cNvPr id="23555" name="Picture 6" descr="motor1"/>
          <p:cNvPicPr>
            <a:picLocks noChangeAspect="1" noChangeArrowheads="1"/>
          </p:cNvPicPr>
          <p:nvPr/>
        </p:nvPicPr>
        <p:blipFill>
          <a:blip r:embed="rId2" cstate="print"/>
          <a:srcRect/>
          <a:stretch>
            <a:fillRect/>
          </a:stretch>
        </p:blipFill>
        <p:spPr bwMode="auto">
          <a:xfrm>
            <a:off x="642938" y="1571625"/>
            <a:ext cx="7358062" cy="4714875"/>
          </a:xfrm>
          <a:prstGeom prst="rect">
            <a:avLst/>
          </a:prstGeom>
          <a:noFill/>
          <a:ln w="9525">
            <a:noFill/>
            <a:miter lim="800000"/>
            <a:headEnd/>
            <a:tailEnd/>
          </a:ln>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428625"/>
            <a:ext cx="7772400" cy="6072188"/>
          </a:xfrm>
        </p:spPr>
        <p:txBody>
          <a:bodyPr/>
          <a:lstStyle/>
          <a:p>
            <a:pPr>
              <a:buFontTx/>
              <a:buNone/>
              <a:defRPr/>
            </a:pPr>
            <a:r>
              <a:rPr lang="es-CL" dirty="0" smtClean="0">
                <a:solidFill>
                  <a:schemeClr val="accent2">
                    <a:lumMod val="75000"/>
                  </a:schemeClr>
                </a:solidFill>
              </a:rPr>
              <a:t>                </a:t>
            </a:r>
            <a:r>
              <a:rPr lang="es-CL" sz="4400" dirty="0" smtClean="0">
                <a:solidFill>
                  <a:schemeClr val="accent2">
                    <a:lumMod val="75000"/>
                  </a:schemeClr>
                </a:solidFill>
              </a:rPr>
              <a:t>Ciclo de </a:t>
            </a:r>
            <a:r>
              <a:rPr lang="es-CL" sz="4400" dirty="0" err="1" smtClean="0">
                <a:solidFill>
                  <a:schemeClr val="accent2">
                    <a:lumMod val="75000"/>
                  </a:schemeClr>
                </a:solidFill>
              </a:rPr>
              <a:t>Carnot</a:t>
            </a:r>
            <a:r>
              <a:rPr lang="es-CL" dirty="0" smtClean="0">
                <a:solidFill>
                  <a:schemeClr val="accent2">
                    <a:lumMod val="75000"/>
                  </a:schemeClr>
                </a:solidFill>
              </a:rPr>
              <a:t>  </a:t>
            </a:r>
            <a:endParaRPr lang="es-CL" sz="4400" dirty="0" smtClean="0">
              <a:solidFill>
                <a:schemeClr val="accent2">
                  <a:lumMod val="75000"/>
                </a:schemeClr>
              </a:solidFill>
            </a:endParaRPr>
          </a:p>
          <a:p>
            <a:pPr>
              <a:buFontTx/>
              <a:buNone/>
              <a:defRPr/>
            </a:pPr>
            <a:r>
              <a:rPr lang="es-CL" dirty="0" smtClean="0"/>
              <a:t>   </a:t>
            </a:r>
            <a:r>
              <a:rPr lang="es-CL" dirty="0" err="1" smtClean="0"/>
              <a:t>Sadi</a:t>
            </a:r>
            <a:r>
              <a:rPr lang="es-CL" dirty="0" smtClean="0"/>
              <a:t> </a:t>
            </a:r>
            <a:r>
              <a:rPr lang="es-CL" dirty="0" err="1" smtClean="0"/>
              <a:t>Carnot</a:t>
            </a:r>
            <a:r>
              <a:rPr lang="es-CL" dirty="0" smtClean="0"/>
              <a:t>, ingeniero francés que estudió la eficiencia de diferentes maquinas térmicas que trabajan transfiriendo calor de una fuente a otra. Concluye que las más eficientes son las de funcionamiento reversible. Diseña máquina térmica reversible que funciona entre dos fuentes de calor fijas. A ésta se le conoce como máquina de carnot y su funcionamiento se llama ciclo de carnot.</a:t>
            </a:r>
            <a:endParaRPr lang="es-CL"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Content Placeholder 2"/>
          <p:cNvSpPr>
            <a:spLocks noGrp="1"/>
          </p:cNvSpPr>
          <p:nvPr>
            <p:ph idx="1"/>
          </p:nvPr>
        </p:nvSpPr>
        <p:spPr>
          <a:xfrm>
            <a:off x="714375" y="500063"/>
            <a:ext cx="7772400" cy="6000750"/>
          </a:xfrm>
        </p:spPr>
        <p:txBody>
          <a:bodyPr/>
          <a:lstStyle/>
          <a:p>
            <a:pPr algn="ctr">
              <a:buFontTx/>
              <a:buNone/>
            </a:pPr>
            <a:r>
              <a:rPr lang="es-CL" i="1" smtClean="0">
                <a:solidFill>
                  <a:srgbClr val="1C67BB"/>
                </a:solidFill>
              </a:rPr>
              <a:t>Ciclo de Carnot</a:t>
            </a:r>
          </a:p>
          <a:p>
            <a:pPr>
              <a:buFontTx/>
              <a:buNone/>
            </a:pPr>
            <a:r>
              <a:rPr lang="es-CL" sz="2400" b="1" i="1" smtClean="0"/>
              <a:t>1)Expansión Isotérmica: </a:t>
            </a:r>
            <a:r>
              <a:rPr lang="es-CL" sz="2400" smtClean="0"/>
              <a:t>el gas ocupa el volumen mínimo, se encuentra a la temperatura T</a:t>
            </a:r>
            <a:r>
              <a:rPr lang="es-CL" sz="2400" baseline="-25000" smtClean="0"/>
              <a:t>2</a:t>
            </a:r>
            <a:r>
              <a:rPr lang="es-CL" sz="2400" smtClean="0"/>
              <a:t> y a alta presión.</a:t>
            </a:r>
          </a:p>
          <a:p>
            <a:pPr>
              <a:buFontTx/>
              <a:buNone/>
            </a:pPr>
            <a:r>
              <a:rPr lang="es-CL" sz="2400" smtClean="0"/>
              <a:t>   El calor de T</a:t>
            </a:r>
            <a:r>
              <a:rPr lang="es-CL" sz="2400" baseline="-25000" smtClean="0"/>
              <a:t>2</a:t>
            </a:r>
            <a:r>
              <a:rPr lang="es-CL" sz="2400" smtClean="0"/>
              <a:t>  se acerca al cilindro produciéndose la expansión del gas por la elevada presión del éste.</a:t>
            </a:r>
          </a:p>
          <a:p>
            <a:pPr>
              <a:buFontTx/>
              <a:buNone/>
            </a:pPr>
            <a:r>
              <a:rPr lang="es-CL" sz="2400" smtClean="0"/>
              <a:t>    Al expandirse tiende a enfriarse pero absorbe calor de T</a:t>
            </a:r>
            <a:r>
              <a:rPr lang="es-CL" sz="2400" baseline="-25000" smtClean="0"/>
              <a:t>2</a:t>
            </a:r>
            <a:r>
              <a:rPr lang="es-CL" sz="2400" smtClean="0"/>
              <a:t> y así mantiene su temperatura constante durante esta primera parte de la expansión. El volumen del gas aumenta produciendo un trabajo sobre el pistón que se transfiere al movimiento circular. La temperatura del gas permanece constante durante esta parte del ciclo, por tanto no cambia su energía interna y todo el calor absorbido de T</a:t>
            </a:r>
            <a:r>
              <a:rPr lang="es-CL" sz="2400" baseline="-25000" smtClean="0"/>
              <a:t>2</a:t>
            </a:r>
            <a:r>
              <a:rPr lang="es-CL" sz="2400" smtClean="0"/>
              <a:t> se convierte en trabajo. </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Content Placeholder 2"/>
          <p:cNvSpPr>
            <a:spLocks noGrp="1"/>
          </p:cNvSpPr>
          <p:nvPr>
            <p:ph idx="1"/>
          </p:nvPr>
        </p:nvSpPr>
        <p:spPr>
          <a:xfrm>
            <a:off x="685800" y="357188"/>
            <a:ext cx="7772400" cy="5929312"/>
          </a:xfrm>
        </p:spPr>
        <p:txBody>
          <a:bodyPr/>
          <a:lstStyle/>
          <a:p>
            <a:pPr>
              <a:buFontTx/>
              <a:buNone/>
            </a:pPr>
            <a:r>
              <a:rPr lang="es-CL" sz="2800" b="1" i="1" smtClean="0"/>
              <a:t>2)Expansión Adiabática : </a:t>
            </a:r>
            <a:r>
              <a:rPr lang="es-CL" sz="2800" smtClean="0"/>
              <a:t>La expansión isotérmica termina en un punto preciso tal que el resto de la expansión, que se realiza adiabáticamente (es decir sin intercambio de calor, el cilindro se mantiene   totalmente aislado de cualquier fuente de calor), permite que el gas se enfríe hasta alcanzar exactamente la temperatura T</a:t>
            </a:r>
            <a:r>
              <a:rPr lang="es-CL" sz="2800" baseline="-25000" smtClean="0"/>
              <a:t>1</a:t>
            </a:r>
            <a:r>
              <a:rPr lang="es-CL" sz="2800" smtClean="0"/>
              <a:t> en el momento en que el pistón alcanza el punto máximo de su carrera y el gas alcanza su volumen máximo. Durante esta etapa todo el trabajo realizado por el gas proviene de su energía interna. </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Content Placeholder 2"/>
          <p:cNvSpPr>
            <a:spLocks noGrp="1"/>
          </p:cNvSpPr>
          <p:nvPr>
            <p:ph idx="1"/>
          </p:nvPr>
        </p:nvSpPr>
        <p:spPr>
          <a:xfrm>
            <a:off x="685800" y="357188"/>
            <a:ext cx="7772400" cy="6000750"/>
          </a:xfrm>
        </p:spPr>
        <p:txBody>
          <a:bodyPr/>
          <a:lstStyle/>
          <a:p>
            <a:pPr>
              <a:buFontTx/>
              <a:buNone/>
            </a:pPr>
            <a:r>
              <a:rPr lang="es-CL" b="1" i="1" smtClean="0"/>
              <a:t>3)Compresión Isotérmica: </a:t>
            </a:r>
            <a:r>
              <a:rPr lang="es-CL" smtClean="0"/>
              <a:t>Se pone la fuente de calor de temperatura T</a:t>
            </a:r>
            <a:r>
              <a:rPr lang="es-CL" baseline="-25000" smtClean="0"/>
              <a:t>1</a:t>
            </a:r>
            <a:r>
              <a:rPr lang="es-CL" smtClean="0"/>
              <a:t> en contacto con el cilindro y el gas comienza a comprimirse pero no aumenta su temperatura porque va cediendo calor a la fuente fría T</a:t>
            </a:r>
            <a:r>
              <a:rPr lang="es-CL" baseline="-25000" smtClean="0"/>
              <a:t>2</a:t>
            </a:r>
            <a:r>
              <a:rPr lang="es-CL" smtClean="0"/>
              <a:t>. Durante esta parte del ciclo se hace trabajo sobre el gas, pero como la temperatura permanece constante, la energía interna del gas no cambia y por tanto ese trabajo es absorbido en forma de calor por la fuente T</a:t>
            </a:r>
            <a:r>
              <a:rPr lang="es-CL" baseline="-25000" smtClean="0"/>
              <a:t>1</a:t>
            </a:r>
            <a:r>
              <a:rPr lang="es-CL" smtClean="0"/>
              <a:t>.  </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Content Placeholder 2"/>
          <p:cNvSpPr>
            <a:spLocks noGrp="1"/>
          </p:cNvSpPr>
          <p:nvPr>
            <p:ph idx="1"/>
          </p:nvPr>
        </p:nvSpPr>
        <p:spPr>
          <a:xfrm>
            <a:off x="685800" y="500063"/>
            <a:ext cx="7772400" cy="5857875"/>
          </a:xfrm>
        </p:spPr>
        <p:txBody>
          <a:bodyPr/>
          <a:lstStyle/>
          <a:p>
            <a:pPr>
              <a:buFontTx/>
              <a:buNone/>
            </a:pPr>
            <a:r>
              <a:rPr lang="es-CL" b="1" i="1" smtClean="0"/>
              <a:t>4)Compresión Adiabática: </a:t>
            </a:r>
            <a:r>
              <a:rPr lang="es-CL" smtClean="0"/>
              <a:t>La fuente T</a:t>
            </a:r>
            <a:r>
              <a:rPr lang="es-CL" baseline="-25000" smtClean="0"/>
              <a:t>1</a:t>
            </a:r>
            <a:r>
              <a:rPr lang="es-CL" smtClean="0"/>
              <a:t> se retira en el momento adecuado para que durante el resto de la compresión el gas eleve su temperatura hasta alcanzar exactamente el valor T</a:t>
            </a:r>
            <a:r>
              <a:rPr lang="es-CL" baseline="-25000" smtClean="0"/>
              <a:t>2</a:t>
            </a:r>
            <a:r>
              <a:rPr lang="es-CL" smtClean="0"/>
              <a:t> al mismo tiempo que el volumen del gas alcanza su valor mínimo. Durante esta etapa no hay intercambio de calor, por eso se llama compresión </a:t>
            </a:r>
            <a:r>
              <a:rPr lang="es-CL" i="1" smtClean="0"/>
              <a:t>adiabática</a:t>
            </a:r>
            <a:r>
              <a:rPr lang="es-CL" smtClean="0"/>
              <a:t>, y se realiza un trabajo sobre el gas, el cual se convierte en energía interna del gas.  </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a:xfrm>
            <a:off x="642938" y="3214688"/>
            <a:ext cx="7772400" cy="1143000"/>
          </a:xfrm>
        </p:spPr>
        <p:txBody>
          <a:bodyPr/>
          <a:lstStyle/>
          <a:p>
            <a:r>
              <a:rPr lang="es-CL" smtClean="0"/>
              <a:t>FIN</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s-CL" dirty="0" smtClean="0">
                <a:solidFill>
                  <a:schemeClr val="accent2">
                    <a:lumMod val="75000"/>
                  </a:schemeClr>
                </a:solidFill>
              </a:rPr>
              <a:t>Primera ley de la Termodinámica</a:t>
            </a:r>
            <a:endParaRPr lang="es-CL" dirty="0">
              <a:solidFill>
                <a:schemeClr val="accent2">
                  <a:lumMod val="75000"/>
                </a:schemeClr>
              </a:solidFill>
            </a:endParaRPr>
          </a:p>
        </p:txBody>
      </p:sp>
      <p:sp>
        <p:nvSpPr>
          <p:cNvPr id="5123" name="Content Placeholder 2"/>
          <p:cNvSpPr>
            <a:spLocks noGrp="1"/>
          </p:cNvSpPr>
          <p:nvPr>
            <p:ph idx="1"/>
          </p:nvPr>
        </p:nvSpPr>
        <p:spPr/>
        <p:txBody>
          <a:bodyPr/>
          <a:lstStyle/>
          <a:p>
            <a:r>
              <a:rPr lang="es-CL" sz="2800" smtClean="0"/>
              <a:t>Esta ley hace referencia a la conservación de la energía, esto quiere decir que si cierta cantidad de calor ingresa en un sistema, la energía interna del sistema debe aumentar o  puede manifestarse como un trabajo del sistema sobre lo que lo rodea.</a:t>
            </a:r>
          </a:p>
          <a:p>
            <a:r>
              <a:rPr lang="es-CL" sz="2800" smtClean="0"/>
              <a:t>En síntesis, un sistema puede aumentar su energía interna (U) o liberar el calor en forma de trabajo (W).</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Content Placeholder 2"/>
          <p:cNvSpPr>
            <a:spLocks noGrp="1"/>
          </p:cNvSpPr>
          <p:nvPr>
            <p:ph idx="1"/>
          </p:nvPr>
        </p:nvSpPr>
        <p:spPr>
          <a:xfrm>
            <a:off x="642938" y="571500"/>
            <a:ext cx="7772400" cy="4738688"/>
          </a:xfrm>
        </p:spPr>
        <p:txBody>
          <a:bodyPr/>
          <a:lstStyle/>
          <a:p>
            <a:pPr>
              <a:buFontTx/>
              <a:buNone/>
            </a:pPr>
            <a:r>
              <a:rPr lang="es-CL" smtClean="0"/>
              <a:t>Ecuación:</a:t>
            </a:r>
          </a:p>
          <a:p>
            <a:pPr>
              <a:buFontTx/>
              <a:buNone/>
            </a:pPr>
            <a:r>
              <a:rPr lang="es-CL" smtClean="0"/>
              <a:t>                   </a:t>
            </a:r>
            <a:r>
              <a:rPr lang="el-GR" smtClean="0"/>
              <a:t>Δ</a:t>
            </a:r>
            <a:r>
              <a:rPr lang="es-CL" smtClean="0"/>
              <a:t>U= </a:t>
            </a:r>
            <a:r>
              <a:rPr lang="el-GR" smtClean="0"/>
              <a:t>Δ</a:t>
            </a:r>
            <a:r>
              <a:rPr lang="es-CL" smtClean="0"/>
              <a:t>Q + </a:t>
            </a:r>
            <a:r>
              <a:rPr lang="el-GR" smtClean="0"/>
              <a:t>Δ</a:t>
            </a:r>
            <a:r>
              <a:rPr lang="es-CL" smtClean="0"/>
              <a:t>W</a:t>
            </a:r>
          </a:p>
          <a:p>
            <a:pPr>
              <a:buFontTx/>
              <a:buNone/>
            </a:pPr>
            <a:r>
              <a:rPr lang="es-CL" smtClean="0"/>
              <a:t>  Se debe entender que la energía interna es la suma de todas las energías de un sistema. El calor y  el trabajo son diferentes manifestaciones de energía, ya que como sabemos la energía no se destruye, solo se transforma.</a:t>
            </a:r>
          </a:p>
          <a:p>
            <a:pPr>
              <a:buFontTx/>
              <a:buNone/>
            </a:pPr>
            <a:endParaRPr lang="es-CL" smtClean="0"/>
          </a:p>
          <a:p>
            <a:pPr>
              <a:buFontTx/>
              <a:buNone/>
            </a:pPr>
            <a:endParaRPr lang="es-CL" smtClean="0"/>
          </a:p>
          <a:p>
            <a:pPr>
              <a:buFontTx/>
              <a:buNone/>
            </a:pPr>
            <a:r>
              <a:rPr lang="es-CL" smtClean="0"/>
              <a:t> </a:t>
            </a:r>
          </a:p>
          <a:p>
            <a:pPr>
              <a:buFontTx/>
              <a:buNone/>
            </a:pPr>
            <a:endParaRPr lang="es-CL"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s-CL" dirty="0" smtClean="0">
                <a:solidFill>
                  <a:schemeClr val="accent2">
                    <a:lumMod val="75000"/>
                  </a:schemeClr>
                </a:solidFill>
              </a:rPr>
              <a:t>Procesos termodinámicos</a:t>
            </a:r>
            <a:endParaRPr lang="es-CL" dirty="0">
              <a:solidFill>
                <a:schemeClr val="accent2">
                  <a:lumMod val="75000"/>
                </a:schemeClr>
              </a:solidFill>
            </a:endParaRPr>
          </a:p>
        </p:txBody>
      </p:sp>
      <p:sp>
        <p:nvSpPr>
          <p:cNvPr id="7171" name="Content Placeholder 2"/>
          <p:cNvSpPr>
            <a:spLocks noGrp="1"/>
          </p:cNvSpPr>
          <p:nvPr>
            <p:ph idx="1"/>
          </p:nvPr>
        </p:nvSpPr>
        <p:spPr/>
        <p:txBody>
          <a:bodyPr/>
          <a:lstStyle/>
          <a:p>
            <a:r>
              <a:rPr lang="es-CL" i="1" smtClean="0">
                <a:solidFill>
                  <a:srgbClr val="1C67BB"/>
                </a:solidFill>
              </a:rPr>
              <a:t>Isotérmico: </a:t>
            </a:r>
            <a:r>
              <a:rPr lang="es-CL" smtClean="0"/>
              <a:t>La temperatura dentro del sistema se mantiene constante, esto quiere decir que si cierta cantidad de calor actúa sobre un sistema, éste no puede quedarse dentro de él (aumentaría su temperatura) por lo tanto existe un trabajo que sale del sistema que actúa sobre su entorno.</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Content Placeholder 2"/>
          <p:cNvSpPr>
            <a:spLocks noGrp="1"/>
          </p:cNvSpPr>
          <p:nvPr>
            <p:ph idx="1"/>
          </p:nvPr>
        </p:nvSpPr>
        <p:spPr>
          <a:xfrm>
            <a:off x="685800" y="571500"/>
            <a:ext cx="7772400" cy="5524500"/>
          </a:xfrm>
        </p:spPr>
        <p:txBody>
          <a:bodyPr/>
          <a:lstStyle/>
          <a:p>
            <a:pPr algn="ctr">
              <a:buFontTx/>
              <a:buNone/>
            </a:pPr>
            <a:r>
              <a:rPr lang="es-CL" smtClean="0"/>
              <a:t>Para este caso </a:t>
            </a:r>
            <a:r>
              <a:rPr lang="el-GR" smtClean="0"/>
              <a:t>Δ</a:t>
            </a:r>
            <a:r>
              <a:rPr lang="es-CL" smtClean="0"/>
              <a:t>U=0, entonces:</a:t>
            </a:r>
          </a:p>
          <a:p>
            <a:pPr algn="ctr">
              <a:buFontTx/>
              <a:buNone/>
            </a:pPr>
            <a:r>
              <a:rPr lang="el-GR" smtClean="0"/>
              <a:t>Δ</a:t>
            </a:r>
            <a:r>
              <a:rPr lang="es-CL" smtClean="0"/>
              <a:t>Q = </a:t>
            </a:r>
            <a:r>
              <a:rPr lang="el-GR" smtClean="0"/>
              <a:t>Δ</a:t>
            </a:r>
            <a:r>
              <a:rPr lang="es-CL" smtClean="0"/>
              <a:t>U + </a:t>
            </a:r>
            <a:r>
              <a:rPr lang="el-GR" smtClean="0"/>
              <a:t>Δ</a:t>
            </a:r>
            <a:r>
              <a:rPr lang="es-CL" smtClean="0"/>
              <a:t>W</a:t>
            </a:r>
          </a:p>
          <a:p>
            <a:pPr algn="ctr">
              <a:buFontTx/>
              <a:buNone/>
            </a:pPr>
            <a:r>
              <a:rPr lang="el-GR" smtClean="0"/>
              <a:t>Δ</a:t>
            </a:r>
            <a:r>
              <a:rPr lang="es-CL" smtClean="0"/>
              <a:t>Q = 0 + </a:t>
            </a:r>
            <a:r>
              <a:rPr lang="el-GR" smtClean="0"/>
              <a:t>Δ</a:t>
            </a:r>
            <a:r>
              <a:rPr lang="es-CL" smtClean="0"/>
              <a:t>W</a:t>
            </a:r>
          </a:p>
          <a:p>
            <a:pPr algn="ctr">
              <a:buFontTx/>
              <a:buNone/>
            </a:pPr>
            <a:r>
              <a:rPr lang="el-GR" smtClean="0"/>
              <a:t>Δ</a:t>
            </a:r>
            <a:r>
              <a:rPr lang="es-CL" smtClean="0"/>
              <a:t>Q = </a:t>
            </a:r>
            <a:r>
              <a:rPr lang="el-GR" smtClean="0"/>
              <a:t>Δ</a:t>
            </a:r>
            <a:r>
              <a:rPr lang="es-CL" smtClean="0"/>
              <a:t>W</a:t>
            </a:r>
          </a:p>
          <a:p>
            <a:pPr>
              <a:buFontTx/>
              <a:buNone/>
            </a:pPr>
            <a:endParaRPr lang="es-CL" smtClean="0"/>
          </a:p>
          <a:p>
            <a:pPr>
              <a:buFontTx/>
              <a:buNone/>
            </a:pPr>
            <a:r>
              <a:rPr lang="es-CL" smtClean="0"/>
              <a:t>   Si un buzo se mete al mar que tiene una temperatura de 10ºC y comienza a bajar, la presión aumentará y su volumen disminuye ya que estos procesos son inversos.</a:t>
            </a:r>
          </a:p>
          <a:p>
            <a:pPr>
              <a:buFontTx/>
              <a:buNone/>
            </a:pPr>
            <a:endParaRPr lang="es-CL"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Content Placeholder 2"/>
          <p:cNvSpPr>
            <a:spLocks noGrp="1"/>
          </p:cNvSpPr>
          <p:nvPr>
            <p:ph idx="1"/>
          </p:nvPr>
        </p:nvSpPr>
        <p:spPr>
          <a:xfrm>
            <a:off x="642938" y="571500"/>
            <a:ext cx="7772400" cy="5453063"/>
          </a:xfrm>
        </p:spPr>
        <p:txBody>
          <a:bodyPr/>
          <a:lstStyle/>
          <a:p>
            <a:r>
              <a:rPr lang="es-CL" sz="2800" i="1" smtClean="0">
                <a:solidFill>
                  <a:srgbClr val="1C67BB"/>
                </a:solidFill>
              </a:rPr>
              <a:t>Isobárico: </a:t>
            </a:r>
            <a:r>
              <a:rPr lang="es-CL" sz="2800" smtClean="0"/>
              <a:t>Es el proceso en el cual la presión se mantiene constante. Si se ingresa calor en el sistema, las variables serán el volumen y la temperatura, A medida que la temperatura varía, el volumen cambia de tal manera que se mantenga la presión constante. </a:t>
            </a:r>
          </a:p>
          <a:p>
            <a:r>
              <a:rPr lang="es-CL" sz="2800" smtClean="0"/>
              <a:t>Por ejemplo, si se tiene un globo en el trópico y otro en la Antártida, éstos tendrán la misma presión pero las temperaturas son diferentes, entonces habrá un movimiento diferente de las partículas de aire (más lento o más rápido, por lo tanto el volumen cambia (el globo se encoge o se expande).</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Content Placeholder 2"/>
          <p:cNvSpPr>
            <a:spLocks noGrp="1"/>
          </p:cNvSpPr>
          <p:nvPr>
            <p:ph idx="1"/>
          </p:nvPr>
        </p:nvSpPr>
        <p:spPr>
          <a:xfrm>
            <a:off x="685800" y="714375"/>
            <a:ext cx="7772400" cy="5381625"/>
          </a:xfrm>
        </p:spPr>
        <p:txBody>
          <a:bodyPr/>
          <a:lstStyle/>
          <a:p>
            <a:pPr algn="ctr">
              <a:buFontTx/>
              <a:buNone/>
            </a:pPr>
            <a:r>
              <a:rPr lang="el-GR" smtClean="0"/>
              <a:t>Δ</a:t>
            </a:r>
            <a:r>
              <a:rPr lang="es-CL" smtClean="0"/>
              <a:t>U= </a:t>
            </a:r>
            <a:r>
              <a:rPr lang="el-GR" smtClean="0"/>
              <a:t>Δ</a:t>
            </a:r>
            <a:r>
              <a:rPr lang="es-CL" smtClean="0"/>
              <a:t>Q –</a:t>
            </a:r>
            <a:r>
              <a:rPr lang="el-GR" smtClean="0"/>
              <a:t> Δ</a:t>
            </a:r>
            <a:r>
              <a:rPr lang="es-CL" smtClean="0"/>
              <a:t>W</a:t>
            </a:r>
          </a:p>
          <a:p>
            <a:pPr algn="ctr">
              <a:buFontTx/>
              <a:buNone/>
            </a:pPr>
            <a:r>
              <a:rPr lang="el-GR" smtClean="0"/>
              <a:t>Δ</a:t>
            </a:r>
            <a:r>
              <a:rPr lang="es-CL" smtClean="0"/>
              <a:t>U=</a:t>
            </a:r>
            <a:r>
              <a:rPr lang="el-GR" smtClean="0"/>
              <a:t> </a:t>
            </a:r>
            <a:r>
              <a:rPr lang="es-CL" smtClean="0"/>
              <a:t>mCe</a:t>
            </a:r>
            <a:r>
              <a:rPr lang="el-GR" smtClean="0"/>
              <a:t>Δ</a:t>
            </a:r>
            <a:r>
              <a:rPr lang="es-CL" smtClean="0"/>
              <a:t>T – P(</a:t>
            </a:r>
            <a:r>
              <a:rPr lang="el-GR" smtClean="0"/>
              <a:t>Δ</a:t>
            </a:r>
            <a:r>
              <a:rPr lang="es-CL" smtClean="0"/>
              <a:t>V)</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Content Placeholder 2"/>
          <p:cNvSpPr>
            <a:spLocks noGrp="1"/>
          </p:cNvSpPr>
          <p:nvPr>
            <p:ph idx="1"/>
          </p:nvPr>
        </p:nvSpPr>
        <p:spPr>
          <a:xfrm>
            <a:off x="685800" y="1000125"/>
            <a:ext cx="7772400" cy="5095875"/>
          </a:xfrm>
        </p:spPr>
        <p:txBody>
          <a:bodyPr/>
          <a:lstStyle/>
          <a:p>
            <a:r>
              <a:rPr lang="es-CL" i="1" smtClean="0">
                <a:solidFill>
                  <a:srgbClr val="1C67BB"/>
                </a:solidFill>
              </a:rPr>
              <a:t>Isocórico o Isovolumétrico</a:t>
            </a:r>
            <a:r>
              <a:rPr lang="es-CL" smtClean="0"/>
              <a:t>: En este proceso el volumen se mantiene constante, esto quiere decir que las variables son la presión y la temperatura. En este caso no hay trabajo debido a que:</a:t>
            </a:r>
          </a:p>
          <a:p>
            <a:pPr algn="ctr">
              <a:buFontTx/>
              <a:buNone/>
            </a:pPr>
            <a:r>
              <a:rPr lang="es-CL" smtClean="0"/>
              <a:t> </a:t>
            </a:r>
            <a:r>
              <a:rPr lang="el-GR" smtClean="0"/>
              <a:t>Δ</a:t>
            </a:r>
            <a:r>
              <a:rPr lang="es-CL" smtClean="0"/>
              <a:t>W= P(</a:t>
            </a:r>
            <a:r>
              <a:rPr lang="el-GR" smtClean="0"/>
              <a:t>Δ</a:t>
            </a:r>
            <a:r>
              <a:rPr lang="es-CL" smtClean="0"/>
              <a:t>V)</a:t>
            </a:r>
          </a:p>
          <a:p>
            <a:pPr algn="ctr">
              <a:buFontTx/>
              <a:buNone/>
            </a:pPr>
            <a:r>
              <a:rPr lang="el-GR" smtClean="0"/>
              <a:t>Δ</a:t>
            </a:r>
            <a:r>
              <a:rPr lang="es-CL" smtClean="0"/>
              <a:t>W= P·0</a:t>
            </a:r>
          </a:p>
          <a:p>
            <a:pPr algn="ctr">
              <a:buFontTx/>
              <a:buNone/>
            </a:pPr>
            <a:r>
              <a:rPr lang="el-GR" smtClean="0"/>
              <a:t>Δ</a:t>
            </a:r>
            <a:r>
              <a:rPr lang="es-CL" smtClean="0"/>
              <a:t>W= 0</a:t>
            </a:r>
          </a:p>
          <a:p>
            <a:pPr>
              <a:buFontTx/>
              <a:buNone/>
            </a:pPr>
            <a:r>
              <a:rPr lang="es-CL" smtClean="0"/>
              <a:t>Para este caso: </a:t>
            </a:r>
            <a:r>
              <a:rPr lang="el-GR" smtClean="0"/>
              <a:t>Δ</a:t>
            </a:r>
            <a:r>
              <a:rPr lang="es-CL" smtClean="0"/>
              <a:t>U = </a:t>
            </a:r>
            <a:r>
              <a:rPr lang="el-GR" smtClean="0"/>
              <a:t>Δ</a:t>
            </a:r>
            <a:r>
              <a:rPr lang="es-CL" smtClean="0"/>
              <a:t>Q</a:t>
            </a:r>
          </a:p>
          <a:p>
            <a:pPr>
              <a:buFontTx/>
              <a:buNone/>
            </a:pPr>
            <a:endParaRPr lang="es-CL" smtClean="0"/>
          </a:p>
        </p:txBody>
      </p:sp>
    </p:spTree>
  </p:cSld>
  <p:clrMapOvr>
    <a:masterClrMapping/>
  </p:clrMapOvr>
</p:sld>
</file>

<file path=ppt/theme/theme1.xml><?xml version="1.0" encoding="utf-8"?>
<a:theme xmlns:a="http://schemas.openxmlformats.org/drawingml/2006/main" name="TR_0702">
  <a:themeElements>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Theme">
      <a:majorFont>
        <a:latin typeface="Trebuchet MS"/>
        <a:ea typeface=""/>
        <a:cs typeface=""/>
      </a:majorFont>
      <a:minorFont>
        <a:latin typeface="Trebuchet M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a:defRPr>
        </a:defPPr>
      </a:lstStyle>
    </a:lnDef>
  </a:objectDefaults>
  <a:extraClrSchemeLst>
    <a:extraClrScheme>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Office Them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Office Them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ffice Theme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Office Them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Office Them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Office Them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Office Them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Office Them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Concourse</Template>
  <TotalTime>299</TotalTime>
  <Words>1506</Words>
  <Application>Microsoft Office PowerPoint</Application>
  <PresentationFormat>Presentación en pantalla (4:3)</PresentationFormat>
  <Paragraphs>85</Paragraphs>
  <Slides>27</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27</vt:i4>
      </vt:variant>
    </vt:vector>
  </HeadingPairs>
  <TitlesOfParts>
    <vt:vector size="33" baseType="lpstr">
      <vt:lpstr>Times</vt:lpstr>
      <vt:lpstr>Arial</vt:lpstr>
      <vt:lpstr>Trebuchet MS</vt:lpstr>
      <vt:lpstr>Calibri</vt:lpstr>
      <vt:lpstr>Wingdings</vt:lpstr>
      <vt:lpstr>TR_0702</vt:lpstr>
      <vt:lpstr>Primera ley de la Termodinámica</vt:lpstr>
      <vt:lpstr>¿Qué es la termodinámica?</vt:lpstr>
      <vt:lpstr>Primera ley de la Termodinámica</vt:lpstr>
      <vt:lpstr>Diapositiva 4</vt:lpstr>
      <vt:lpstr>Procesos termodinámicos</vt:lpstr>
      <vt:lpstr>Diapositiva 6</vt:lpstr>
      <vt:lpstr>Diapositiva 7</vt:lpstr>
      <vt:lpstr>Diapositiva 8</vt:lpstr>
      <vt:lpstr>Diapositiva 9</vt:lpstr>
      <vt:lpstr>Diapositiva 10</vt:lpstr>
      <vt:lpstr>Diapositiva 11</vt:lpstr>
      <vt:lpstr>Ciclo de Otto</vt:lpstr>
      <vt:lpstr>Diapositiva 13</vt:lpstr>
      <vt:lpstr>Diapositiva 14</vt:lpstr>
      <vt:lpstr>Motor de dos tiempos</vt:lpstr>
      <vt:lpstr>Diapositiva 16</vt:lpstr>
      <vt:lpstr>Diapositiva 17</vt:lpstr>
      <vt:lpstr>Motor de 4 tiempos</vt:lpstr>
      <vt:lpstr>Diapositiva 19</vt:lpstr>
      <vt:lpstr>Diapositiva 20</vt:lpstr>
      <vt:lpstr>Diapositiva 21</vt:lpstr>
      <vt:lpstr>Diapositiva 22</vt:lpstr>
      <vt:lpstr>Diapositiva 23</vt:lpstr>
      <vt:lpstr>Diapositiva 24</vt:lpstr>
      <vt:lpstr>Diapositiva 25</vt:lpstr>
      <vt:lpstr>Diapositiva 26</vt:lpstr>
      <vt:lpstr>FIN</vt:lpstr>
    </vt:vector>
  </TitlesOfParts>
  <Company>.</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Primera ley de la Termodinámica</dc:title>
  <dc:subject>Template Ready</dc:subject>
  <dc:creator>.</dc:creator>
  <cp:keywords>Education</cp:keywords>
  <cp:lastModifiedBy>Profesor1</cp:lastModifiedBy>
  <cp:revision>32</cp:revision>
  <dcterms:created xsi:type="dcterms:W3CDTF">2009-11-29T02:39:34Z</dcterms:created>
  <dcterms:modified xsi:type="dcterms:W3CDTF">2009-12-16T10:59:21Z</dcterms:modified>
  <cp:category>Education</cp:category>
</cp:coreProperties>
</file>